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0" r:id="rId20"/>
    <p:sldId id="291" r:id="rId21"/>
    <p:sldId id="292" r:id="rId22"/>
    <p:sldId id="295" r:id="rId23"/>
    <p:sldId id="293" r:id="rId24"/>
    <p:sldId id="278" r:id="rId25"/>
    <p:sldId id="279" r:id="rId26"/>
    <p:sldId id="280" r:id="rId27"/>
    <p:sldId id="281" r:id="rId28"/>
    <p:sldId id="282" r:id="rId29"/>
    <p:sldId id="283" r:id="rId30"/>
    <p:sldId id="284" r:id="rId31"/>
    <p:sldId id="285" r:id="rId32"/>
    <p:sldId id="286" r:id="rId33"/>
    <p:sldId id="287" r:id="rId34"/>
    <p:sldId id="288" r:id="rId35"/>
    <p:sldId id="294" r:id="rId36"/>
    <p:sldId id="289" r:id="rId37"/>
  </p:sldIdLst>
  <p:sldSz cx="18288000" cy="10287000"/>
  <p:notesSz cx="6858000" cy="9144000"/>
  <p:embeddedFontLst>
    <p:embeddedFont>
      <p:font typeface="Arimo" panose="020B0604020202020204" charset="0"/>
      <p:regular r:id="rId39"/>
    </p:embeddedFont>
    <p:embeddedFont>
      <p:font typeface="Calibri" panose="020F0502020204030204" pitchFamily="34"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Open Sans Bold" panose="020B0806030504020204" charset="0"/>
      <p:regular r:id="rId48"/>
    </p:embeddedFont>
    <p:embeddedFont>
      <p:font typeface="Open Sans Light" panose="020B0306030504020204" pitchFamily="34" charset="0"/>
      <p:regular r:id="rId49"/>
      <p:italic r:id="rId50"/>
    </p:embeddedFont>
    <p:embeddedFont>
      <p:font typeface="Open Sans Light Bold" panose="020B0604020202020204" charset="0"/>
      <p:regular r:id="rId51"/>
    </p:embeddedFont>
    <p:embeddedFont>
      <p:font typeface="Open Sauce" panose="020B0604020202020204" charset="0"/>
      <p:regular r:id="rId52"/>
    </p:embeddedFont>
    <p:embeddedFont>
      <p:font typeface="Open Sauce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B"/>
    <a:srgbClr val="49E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 Komang Pande Prajadhita" userId="0d9373ff0d4c8fcd" providerId="LiveId" clId="{DC4969A8-7145-4F9E-840B-513FF7F483B0}"/>
    <pc:docChg chg="modSld">
      <pc:chgData name="I Komang Pande Prajadhita" userId="0d9373ff0d4c8fcd" providerId="LiveId" clId="{DC4969A8-7145-4F9E-840B-513FF7F483B0}" dt="2022-06-20T06:05:47.984" v="58" actId="20577"/>
      <pc:docMkLst>
        <pc:docMk/>
      </pc:docMkLst>
      <pc:sldChg chg="modSp mod">
        <pc:chgData name="I Komang Pande Prajadhita" userId="0d9373ff0d4c8fcd" providerId="LiveId" clId="{DC4969A8-7145-4F9E-840B-513FF7F483B0}" dt="2022-06-20T06:05:47.984" v="58" actId="20577"/>
        <pc:sldMkLst>
          <pc:docMk/>
          <pc:sldMk cId="0" sldId="282"/>
        </pc:sldMkLst>
        <pc:spChg chg="mod">
          <ac:chgData name="I Komang Pande Prajadhita" userId="0d9373ff0d4c8fcd" providerId="LiveId" clId="{DC4969A8-7145-4F9E-840B-513FF7F483B0}" dt="2022-06-20T06:05:47.984" v="58" actId="20577"/>
          <ac:spMkLst>
            <pc:docMk/>
            <pc:sldMk cId="0" sldId="282"/>
            <ac:spMk id="1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20.06.2022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20.06.2022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13.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2.sv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2.png"/><Relationship Id="rId4" Type="http://schemas.openxmlformats.org/officeDocument/2006/relationships/image" Target="../media/image58.png"/><Relationship Id="rId9"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786" b="7786"/>
          <a:stretch>
            <a:fillRect/>
          </a:stretch>
        </p:blipFill>
        <p:spPr>
          <a:xfrm>
            <a:off x="0" y="0"/>
            <a:ext cx="18288000" cy="10287000"/>
          </a:xfrm>
          <a:prstGeom prst="rect">
            <a:avLst/>
          </a:prstGeom>
        </p:spPr>
      </p:pic>
      <p:sp>
        <p:nvSpPr>
          <p:cNvPr id="3" name="AutoShape 3"/>
          <p:cNvSpPr/>
          <p:nvPr/>
        </p:nvSpPr>
        <p:spPr>
          <a:xfrm>
            <a:off x="0" y="2243931"/>
            <a:ext cx="18288000" cy="0"/>
          </a:xfrm>
          <a:prstGeom prst="line">
            <a:avLst/>
          </a:prstGeom>
          <a:ln w="9525" cap="rnd">
            <a:solidFill>
              <a:srgbClr val="F6FFFB"/>
            </a:solidFill>
            <a:prstDash val="solid"/>
            <a:headEnd type="none" w="sm" len="sm"/>
            <a:tailEnd type="none" w="sm" len="sm"/>
          </a:ln>
        </p:spPr>
      </p:sp>
      <p:pic>
        <p:nvPicPr>
          <p:cNvPr id="4" name="Picture 4"/>
          <p:cNvPicPr>
            <a:picLocks noChangeAspect="1"/>
          </p:cNvPicPr>
          <p:nvPr/>
        </p:nvPicPr>
        <p:blipFill>
          <a:blip r:embed="rId4"/>
          <a:srcRect/>
          <a:stretch>
            <a:fillRect/>
          </a:stretch>
        </p:blipFill>
        <p:spPr>
          <a:xfrm>
            <a:off x="1216164" y="3234751"/>
            <a:ext cx="1963575" cy="1908749"/>
          </a:xfrm>
          <a:prstGeom prst="rect">
            <a:avLst/>
          </a:prstGeom>
        </p:spPr>
      </p:pic>
      <p:pic>
        <p:nvPicPr>
          <p:cNvPr id="5" name="Picture 5"/>
          <p:cNvPicPr>
            <a:picLocks noChangeAspect="1"/>
          </p:cNvPicPr>
          <p:nvPr/>
        </p:nvPicPr>
        <p:blipFill>
          <a:blip r:embed="rId5"/>
          <a:srcRect/>
          <a:stretch>
            <a:fillRect/>
          </a:stretch>
        </p:blipFill>
        <p:spPr>
          <a:xfrm>
            <a:off x="16143621" y="503806"/>
            <a:ext cx="1115679" cy="1049788"/>
          </a:xfrm>
          <a:prstGeom prst="rect">
            <a:avLst/>
          </a:prstGeom>
        </p:spPr>
      </p:pic>
      <p:pic>
        <p:nvPicPr>
          <p:cNvPr id="6" name="Picture 6"/>
          <p:cNvPicPr>
            <a:picLocks noChangeAspect="1"/>
          </p:cNvPicPr>
          <p:nvPr/>
        </p:nvPicPr>
        <p:blipFill>
          <a:blip r:embed="rId6"/>
          <a:srcRect/>
          <a:stretch>
            <a:fillRect/>
          </a:stretch>
        </p:blipFill>
        <p:spPr>
          <a:xfrm>
            <a:off x="12394637" y="3298041"/>
            <a:ext cx="4864663" cy="4916467"/>
          </a:xfrm>
          <a:prstGeom prst="rect">
            <a:avLst/>
          </a:prstGeom>
        </p:spPr>
      </p:pic>
      <p:pic>
        <p:nvPicPr>
          <p:cNvPr id="7" name="Picture 7"/>
          <p:cNvPicPr>
            <a:picLocks noChangeAspect="1"/>
          </p:cNvPicPr>
          <p:nvPr/>
        </p:nvPicPr>
        <p:blipFill>
          <a:blip r:embed="rId7"/>
          <a:srcRect/>
          <a:stretch>
            <a:fillRect/>
          </a:stretch>
        </p:blipFill>
        <p:spPr>
          <a:xfrm>
            <a:off x="1028700" y="606573"/>
            <a:ext cx="3628010" cy="844254"/>
          </a:xfrm>
          <a:prstGeom prst="rect">
            <a:avLst/>
          </a:prstGeom>
        </p:spPr>
      </p:pic>
      <p:sp>
        <p:nvSpPr>
          <p:cNvPr id="8" name="TextBox 8"/>
          <p:cNvSpPr txBox="1"/>
          <p:nvPr/>
        </p:nvSpPr>
        <p:spPr>
          <a:xfrm>
            <a:off x="1216164" y="5492750"/>
            <a:ext cx="9264086" cy="1455420"/>
          </a:xfrm>
          <a:prstGeom prst="rect">
            <a:avLst/>
          </a:prstGeom>
        </p:spPr>
        <p:txBody>
          <a:bodyPr lIns="0" tIns="0" rIns="0" bIns="0" rtlCol="0" anchor="t">
            <a:spAutoFit/>
          </a:bodyPr>
          <a:lstStyle/>
          <a:p>
            <a:pPr>
              <a:lnSpc>
                <a:spcPts val="5880"/>
              </a:lnSpc>
              <a:spcBef>
                <a:spcPct val="0"/>
              </a:spcBef>
            </a:pPr>
            <a:r>
              <a:rPr lang="en-US" sz="4200">
                <a:solidFill>
                  <a:srgbClr val="F6FFFB"/>
                </a:solidFill>
                <a:latin typeface="Open Sauce Bold"/>
              </a:rPr>
              <a:t>App for skin disease detection on facial skin</a:t>
            </a:r>
          </a:p>
        </p:txBody>
      </p:sp>
      <p:sp>
        <p:nvSpPr>
          <p:cNvPr id="9" name="TextBox 9"/>
          <p:cNvSpPr txBox="1"/>
          <p:nvPr/>
        </p:nvSpPr>
        <p:spPr>
          <a:xfrm>
            <a:off x="1216164" y="7329170"/>
            <a:ext cx="9264086" cy="422275"/>
          </a:xfrm>
          <a:prstGeom prst="rect">
            <a:avLst/>
          </a:prstGeom>
        </p:spPr>
        <p:txBody>
          <a:bodyPr lIns="0" tIns="0" rIns="0" bIns="0" rtlCol="0" anchor="t">
            <a:spAutoFit/>
          </a:bodyPr>
          <a:lstStyle/>
          <a:p>
            <a:pPr>
              <a:lnSpc>
                <a:spcPts val="3500"/>
              </a:lnSpc>
              <a:spcBef>
                <a:spcPct val="0"/>
              </a:spcBef>
            </a:pPr>
            <a:r>
              <a:rPr lang="en-US" sz="2500">
                <a:solidFill>
                  <a:srgbClr val="F6FFFB"/>
                </a:solidFill>
                <a:latin typeface="Open Sauce Bold"/>
              </a:rPr>
              <a:t>Capstone Bangkit 2022 | C22-PS236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sp>
        <p:nvSpPr>
          <p:cNvPr id="2" name="TextBox 2"/>
          <p:cNvSpPr txBox="1"/>
          <p:nvPr/>
        </p:nvSpPr>
        <p:spPr>
          <a:xfrm>
            <a:off x="1685412" y="1304925"/>
            <a:ext cx="8115300" cy="1431925"/>
          </a:xfrm>
          <a:prstGeom prst="rect">
            <a:avLst/>
          </a:prstGeom>
        </p:spPr>
        <p:txBody>
          <a:bodyPr lIns="0" tIns="0" rIns="0" bIns="0" rtlCol="0" anchor="t">
            <a:spAutoFit/>
          </a:bodyPr>
          <a:lstStyle/>
          <a:p>
            <a:pPr>
              <a:lnSpc>
                <a:spcPts val="11000"/>
              </a:lnSpc>
            </a:pPr>
            <a:r>
              <a:rPr lang="en-US" sz="10000" spc="-100">
                <a:solidFill>
                  <a:srgbClr val="F6FFFB"/>
                </a:solidFill>
                <a:latin typeface="Open Sauce Bold"/>
              </a:rPr>
              <a:t>Market Size </a:t>
            </a:r>
          </a:p>
        </p:txBody>
      </p:sp>
      <p:grpSp>
        <p:nvGrpSpPr>
          <p:cNvPr id="3" name="Group 3"/>
          <p:cNvGrpSpPr/>
          <p:nvPr/>
        </p:nvGrpSpPr>
        <p:grpSpPr>
          <a:xfrm>
            <a:off x="1685412" y="3420038"/>
            <a:ext cx="4291621" cy="429162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FFB"/>
            </a:solidFill>
          </p:spPr>
        </p:sp>
      </p:grpSp>
      <p:grpSp>
        <p:nvGrpSpPr>
          <p:cNvPr id="5" name="Group 5"/>
          <p:cNvGrpSpPr/>
          <p:nvPr/>
        </p:nvGrpSpPr>
        <p:grpSpPr>
          <a:xfrm>
            <a:off x="7863912" y="3746142"/>
            <a:ext cx="3639411" cy="363941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FFB"/>
            </a:solidFill>
          </p:spPr>
        </p:sp>
      </p:grpSp>
      <p:grpSp>
        <p:nvGrpSpPr>
          <p:cNvPr id="7" name="Group 7"/>
          <p:cNvGrpSpPr/>
          <p:nvPr/>
        </p:nvGrpSpPr>
        <p:grpSpPr>
          <a:xfrm>
            <a:off x="13038314" y="3797711"/>
            <a:ext cx="3587842" cy="358784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FFB"/>
            </a:solidFill>
          </p:spPr>
        </p:sp>
      </p:grpSp>
      <p:sp>
        <p:nvSpPr>
          <p:cNvPr id="9" name="TextBox 9"/>
          <p:cNvSpPr txBox="1"/>
          <p:nvPr/>
        </p:nvSpPr>
        <p:spPr>
          <a:xfrm>
            <a:off x="2304346" y="5138810"/>
            <a:ext cx="3053752" cy="920750"/>
          </a:xfrm>
          <a:prstGeom prst="rect">
            <a:avLst/>
          </a:prstGeom>
        </p:spPr>
        <p:txBody>
          <a:bodyPr lIns="0" tIns="0" rIns="0" bIns="0" rtlCol="0" anchor="t">
            <a:spAutoFit/>
          </a:bodyPr>
          <a:lstStyle/>
          <a:p>
            <a:pPr algn="ctr">
              <a:lnSpc>
                <a:spcPts val="7150"/>
              </a:lnSpc>
            </a:pPr>
            <a:r>
              <a:rPr lang="en-US" sz="6500" spc="-65">
                <a:solidFill>
                  <a:srgbClr val="4A9D75"/>
                </a:solidFill>
                <a:latin typeface="Open Sauce Bold"/>
              </a:rPr>
              <a:t>89,132</a:t>
            </a:r>
          </a:p>
        </p:txBody>
      </p:sp>
      <p:sp>
        <p:nvSpPr>
          <p:cNvPr id="10" name="TextBox 10"/>
          <p:cNvSpPr txBox="1"/>
          <p:nvPr/>
        </p:nvSpPr>
        <p:spPr>
          <a:xfrm>
            <a:off x="8156742" y="5138810"/>
            <a:ext cx="3053752" cy="920750"/>
          </a:xfrm>
          <a:prstGeom prst="rect">
            <a:avLst/>
          </a:prstGeom>
        </p:spPr>
        <p:txBody>
          <a:bodyPr lIns="0" tIns="0" rIns="0" bIns="0" rtlCol="0" anchor="t">
            <a:spAutoFit/>
          </a:bodyPr>
          <a:lstStyle/>
          <a:p>
            <a:pPr algn="ctr">
              <a:lnSpc>
                <a:spcPts val="7150"/>
              </a:lnSpc>
            </a:pPr>
            <a:r>
              <a:rPr lang="en-US" sz="6500" spc="-65">
                <a:solidFill>
                  <a:srgbClr val="4A9D75"/>
                </a:solidFill>
                <a:latin typeface="Open Sauce Bold"/>
              </a:rPr>
              <a:t>45,622</a:t>
            </a:r>
          </a:p>
        </p:txBody>
      </p:sp>
      <p:sp>
        <p:nvSpPr>
          <p:cNvPr id="11" name="TextBox 11"/>
          <p:cNvSpPr txBox="1"/>
          <p:nvPr/>
        </p:nvSpPr>
        <p:spPr>
          <a:xfrm>
            <a:off x="12234434" y="5138810"/>
            <a:ext cx="5148466" cy="920750"/>
          </a:xfrm>
          <a:prstGeom prst="rect">
            <a:avLst/>
          </a:prstGeom>
        </p:spPr>
        <p:txBody>
          <a:bodyPr lIns="0" tIns="0" rIns="0" bIns="0" rtlCol="0" anchor="t">
            <a:spAutoFit/>
          </a:bodyPr>
          <a:lstStyle/>
          <a:p>
            <a:pPr algn="ctr">
              <a:lnSpc>
                <a:spcPts val="7149"/>
              </a:lnSpc>
            </a:pPr>
            <a:r>
              <a:rPr lang="en-US" sz="6499" spc="-65">
                <a:solidFill>
                  <a:srgbClr val="4A9D75"/>
                </a:solidFill>
                <a:latin typeface="Open Sauce Bold"/>
              </a:rPr>
              <a:t> 43,509</a:t>
            </a:r>
          </a:p>
        </p:txBody>
      </p:sp>
      <p:sp>
        <p:nvSpPr>
          <p:cNvPr id="12" name="TextBox 12"/>
          <p:cNvSpPr txBox="1"/>
          <p:nvPr/>
        </p:nvSpPr>
        <p:spPr>
          <a:xfrm>
            <a:off x="2065922" y="8207375"/>
            <a:ext cx="3530600" cy="860425"/>
          </a:xfrm>
          <a:prstGeom prst="rect">
            <a:avLst/>
          </a:prstGeom>
        </p:spPr>
        <p:txBody>
          <a:bodyPr lIns="0" tIns="0" rIns="0" bIns="0" rtlCol="0" anchor="t">
            <a:spAutoFit/>
          </a:bodyPr>
          <a:lstStyle/>
          <a:p>
            <a:pPr algn="ctr">
              <a:lnSpc>
                <a:spcPts val="3499"/>
              </a:lnSpc>
            </a:pPr>
            <a:r>
              <a:rPr lang="en-US" sz="2499">
                <a:solidFill>
                  <a:srgbClr val="F6FFFB"/>
                </a:solidFill>
                <a:latin typeface="Open Sauce Bold"/>
              </a:rPr>
              <a:t>15 - 34 YEARS OLD</a:t>
            </a:r>
          </a:p>
          <a:p>
            <a:pPr algn="ctr">
              <a:lnSpc>
                <a:spcPts val="3500"/>
              </a:lnSpc>
              <a:spcBef>
                <a:spcPct val="0"/>
              </a:spcBef>
            </a:pPr>
            <a:r>
              <a:rPr lang="en-US" sz="2500">
                <a:solidFill>
                  <a:srgbClr val="F6FFFB"/>
                </a:solidFill>
                <a:latin typeface="Open Sauce Bold"/>
              </a:rPr>
              <a:t>INDONESIAN PEOPLE</a:t>
            </a:r>
          </a:p>
        </p:txBody>
      </p:sp>
      <p:sp>
        <p:nvSpPr>
          <p:cNvPr id="13" name="TextBox 13"/>
          <p:cNvSpPr txBox="1"/>
          <p:nvPr/>
        </p:nvSpPr>
        <p:spPr>
          <a:xfrm>
            <a:off x="7918318" y="8207375"/>
            <a:ext cx="3530600" cy="860425"/>
          </a:xfrm>
          <a:prstGeom prst="rect">
            <a:avLst/>
          </a:prstGeom>
        </p:spPr>
        <p:txBody>
          <a:bodyPr lIns="0" tIns="0" rIns="0" bIns="0" rtlCol="0" anchor="t">
            <a:spAutoFit/>
          </a:bodyPr>
          <a:lstStyle/>
          <a:p>
            <a:pPr algn="ctr">
              <a:lnSpc>
                <a:spcPts val="3500"/>
              </a:lnSpc>
              <a:spcBef>
                <a:spcPct val="0"/>
              </a:spcBef>
            </a:pPr>
            <a:r>
              <a:rPr lang="en-US" sz="2500">
                <a:solidFill>
                  <a:srgbClr val="F6FFFB"/>
                </a:solidFill>
                <a:latin typeface="Open Sauce Bold"/>
              </a:rPr>
              <a:t>MAN INDONESIAN PEOPLE</a:t>
            </a:r>
          </a:p>
        </p:txBody>
      </p:sp>
      <p:sp>
        <p:nvSpPr>
          <p:cNvPr id="14" name="TextBox 14"/>
          <p:cNvSpPr txBox="1"/>
          <p:nvPr/>
        </p:nvSpPr>
        <p:spPr>
          <a:xfrm>
            <a:off x="13038314" y="8207375"/>
            <a:ext cx="3530600" cy="860425"/>
          </a:xfrm>
          <a:prstGeom prst="rect">
            <a:avLst/>
          </a:prstGeom>
        </p:spPr>
        <p:txBody>
          <a:bodyPr lIns="0" tIns="0" rIns="0" bIns="0" rtlCol="0" anchor="t">
            <a:spAutoFit/>
          </a:bodyPr>
          <a:lstStyle/>
          <a:p>
            <a:pPr algn="ctr">
              <a:lnSpc>
                <a:spcPts val="3500"/>
              </a:lnSpc>
              <a:spcBef>
                <a:spcPct val="0"/>
              </a:spcBef>
            </a:pPr>
            <a:r>
              <a:rPr lang="en-US" sz="2500">
                <a:solidFill>
                  <a:srgbClr val="F6FFFB"/>
                </a:solidFill>
                <a:latin typeface="Open Sauce Bold"/>
              </a:rPr>
              <a:t>WOMAN INDONESIAN PEOPLE</a:t>
            </a:r>
          </a:p>
        </p:txBody>
      </p:sp>
      <p:pic>
        <p:nvPicPr>
          <p:cNvPr id="15" name="Picture 15"/>
          <p:cNvPicPr>
            <a:picLocks noChangeAspect="1"/>
          </p:cNvPicPr>
          <p:nvPr/>
        </p:nvPicPr>
        <p:blipFill>
          <a:blip r:embed="rId2"/>
          <a:srcRect/>
          <a:stretch>
            <a:fillRect/>
          </a:stretch>
        </p:blipFill>
        <p:spPr>
          <a:xfrm>
            <a:off x="16179359" y="503806"/>
            <a:ext cx="1079941" cy="10497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sp>
        <p:nvSpPr>
          <p:cNvPr id="2" name="TextBox 2"/>
          <p:cNvSpPr txBox="1"/>
          <p:nvPr/>
        </p:nvSpPr>
        <p:spPr>
          <a:xfrm>
            <a:off x="1028700" y="1639319"/>
            <a:ext cx="15787063" cy="2483488"/>
          </a:xfrm>
          <a:prstGeom prst="rect">
            <a:avLst/>
          </a:prstGeom>
        </p:spPr>
        <p:txBody>
          <a:bodyPr lIns="0" tIns="0" rIns="0" bIns="0" rtlCol="0" anchor="t">
            <a:spAutoFit/>
          </a:bodyPr>
          <a:lstStyle/>
          <a:p>
            <a:pPr>
              <a:lnSpc>
                <a:spcPts val="9680"/>
              </a:lnSpc>
            </a:pPr>
            <a:r>
              <a:rPr lang="en-US" sz="8800" spc="-88">
                <a:solidFill>
                  <a:srgbClr val="F6FFFB"/>
                </a:solidFill>
                <a:latin typeface="Open Sauce Bold"/>
              </a:rPr>
              <a:t>Why Your Target Market Needs Your Solution? </a:t>
            </a:r>
          </a:p>
        </p:txBody>
      </p:sp>
      <p:grpSp>
        <p:nvGrpSpPr>
          <p:cNvPr id="3" name="Group 3"/>
          <p:cNvGrpSpPr/>
          <p:nvPr/>
        </p:nvGrpSpPr>
        <p:grpSpPr>
          <a:xfrm>
            <a:off x="1250469" y="5764600"/>
            <a:ext cx="3583610" cy="2344915"/>
            <a:chOff x="0" y="0"/>
            <a:chExt cx="4778147" cy="3126554"/>
          </a:xfrm>
        </p:grpSpPr>
        <p:sp>
          <p:nvSpPr>
            <p:cNvPr id="4" name="TextBox 4"/>
            <p:cNvSpPr txBox="1"/>
            <p:nvPr/>
          </p:nvSpPr>
          <p:spPr>
            <a:xfrm>
              <a:off x="0" y="1089685"/>
              <a:ext cx="4778147" cy="2036868"/>
            </a:xfrm>
            <a:prstGeom prst="rect">
              <a:avLst/>
            </a:prstGeom>
          </p:spPr>
          <p:txBody>
            <a:bodyPr lIns="0" tIns="0" rIns="0" bIns="0" rtlCol="0" anchor="t">
              <a:spAutoFit/>
            </a:bodyPr>
            <a:lstStyle/>
            <a:p>
              <a:pPr algn="just">
                <a:lnSpc>
                  <a:spcPts val="3079"/>
                </a:lnSpc>
                <a:spcBef>
                  <a:spcPct val="0"/>
                </a:spcBef>
              </a:pPr>
              <a:r>
                <a:rPr lang="en-US" sz="2200">
                  <a:solidFill>
                    <a:srgbClr val="F6FFFB"/>
                  </a:solidFill>
                  <a:latin typeface="Open Sauce"/>
                </a:rPr>
                <a:t>using machine learing to predict what kind of disease before the doctor's diagnosis</a:t>
              </a:r>
            </a:p>
          </p:txBody>
        </p:sp>
        <p:sp>
          <p:nvSpPr>
            <p:cNvPr id="5" name="TextBox 5"/>
            <p:cNvSpPr txBox="1"/>
            <p:nvPr/>
          </p:nvSpPr>
          <p:spPr>
            <a:xfrm>
              <a:off x="0" y="-66675"/>
              <a:ext cx="4778147" cy="676275"/>
            </a:xfrm>
            <a:prstGeom prst="rect">
              <a:avLst/>
            </a:prstGeom>
          </p:spPr>
          <p:txBody>
            <a:bodyPr lIns="0" tIns="0" rIns="0" bIns="0" rtlCol="0" anchor="t">
              <a:spAutoFit/>
            </a:bodyPr>
            <a:lstStyle/>
            <a:p>
              <a:pPr>
                <a:lnSpc>
                  <a:spcPts val="4200"/>
                </a:lnSpc>
                <a:spcBef>
                  <a:spcPct val="0"/>
                </a:spcBef>
              </a:pPr>
              <a:r>
                <a:rPr lang="en-US" sz="3000">
                  <a:solidFill>
                    <a:srgbClr val="F6FFFB"/>
                  </a:solidFill>
                  <a:latin typeface="Open Sauce Bold"/>
                </a:rPr>
                <a:t>Early Prediction</a:t>
              </a:r>
            </a:p>
          </p:txBody>
        </p:sp>
      </p:grpSp>
      <p:grpSp>
        <p:nvGrpSpPr>
          <p:cNvPr id="6" name="Group 6"/>
          <p:cNvGrpSpPr/>
          <p:nvPr/>
        </p:nvGrpSpPr>
        <p:grpSpPr>
          <a:xfrm>
            <a:off x="7130426" y="5764600"/>
            <a:ext cx="3583610" cy="2344915"/>
            <a:chOff x="0" y="0"/>
            <a:chExt cx="4778147" cy="3126554"/>
          </a:xfrm>
        </p:grpSpPr>
        <p:sp>
          <p:nvSpPr>
            <p:cNvPr id="7" name="TextBox 7"/>
            <p:cNvSpPr txBox="1"/>
            <p:nvPr/>
          </p:nvSpPr>
          <p:spPr>
            <a:xfrm>
              <a:off x="0" y="1089685"/>
              <a:ext cx="4778147" cy="2036868"/>
            </a:xfrm>
            <a:prstGeom prst="rect">
              <a:avLst/>
            </a:prstGeom>
          </p:spPr>
          <p:txBody>
            <a:bodyPr lIns="0" tIns="0" rIns="0" bIns="0" rtlCol="0" anchor="t">
              <a:spAutoFit/>
            </a:bodyPr>
            <a:lstStyle/>
            <a:p>
              <a:pPr>
                <a:lnSpc>
                  <a:spcPts val="3079"/>
                </a:lnSpc>
                <a:spcBef>
                  <a:spcPct val="0"/>
                </a:spcBef>
              </a:pPr>
              <a:r>
                <a:rPr lang="en-US" sz="2200">
                  <a:solidFill>
                    <a:srgbClr val="F6FFFB"/>
                  </a:solidFill>
                  <a:latin typeface="Open Sauce"/>
                </a:rPr>
                <a:t>User can use apps anytime anywhere as long as connected with internet</a:t>
              </a:r>
            </a:p>
          </p:txBody>
        </p:sp>
        <p:sp>
          <p:nvSpPr>
            <p:cNvPr id="8" name="TextBox 8"/>
            <p:cNvSpPr txBox="1"/>
            <p:nvPr/>
          </p:nvSpPr>
          <p:spPr>
            <a:xfrm>
              <a:off x="0" y="-66675"/>
              <a:ext cx="4778147" cy="676275"/>
            </a:xfrm>
            <a:prstGeom prst="rect">
              <a:avLst/>
            </a:prstGeom>
          </p:spPr>
          <p:txBody>
            <a:bodyPr lIns="0" tIns="0" rIns="0" bIns="0" rtlCol="0" anchor="t">
              <a:spAutoFit/>
            </a:bodyPr>
            <a:lstStyle/>
            <a:p>
              <a:pPr>
                <a:lnSpc>
                  <a:spcPts val="4200"/>
                </a:lnSpc>
                <a:spcBef>
                  <a:spcPct val="0"/>
                </a:spcBef>
              </a:pPr>
              <a:r>
                <a:rPr lang="en-US" sz="3000">
                  <a:solidFill>
                    <a:srgbClr val="F6FFFB"/>
                  </a:solidFill>
                  <a:latin typeface="Open Sauce"/>
                </a:rPr>
                <a:t>Easy To Use</a:t>
              </a:r>
            </a:p>
          </p:txBody>
        </p:sp>
      </p:grpSp>
      <p:grpSp>
        <p:nvGrpSpPr>
          <p:cNvPr id="9" name="Group 9"/>
          <p:cNvGrpSpPr/>
          <p:nvPr/>
        </p:nvGrpSpPr>
        <p:grpSpPr>
          <a:xfrm>
            <a:off x="12220501" y="5764600"/>
            <a:ext cx="3583610" cy="2049640"/>
            <a:chOff x="0" y="0"/>
            <a:chExt cx="4778147" cy="2732854"/>
          </a:xfrm>
        </p:grpSpPr>
        <p:sp>
          <p:nvSpPr>
            <p:cNvPr id="10" name="TextBox 10"/>
            <p:cNvSpPr txBox="1"/>
            <p:nvPr/>
          </p:nvSpPr>
          <p:spPr>
            <a:xfrm>
              <a:off x="0" y="1216685"/>
              <a:ext cx="4778147" cy="1516168"/>
            </a:xfrm>
            <a:prstGeom prst="rect">
              <a:avLst/>
            </a:prstGeom>
          </p:spPr>
          <p:txBody>
            <a:bodyPr lIns="0" tIns="0" rIns="0" bIns="0" rtlCol="0" anchor="t">
              <a:spAutoFit/>
            </a:bodyPr>
            <a:lstStyle/>
            <a:p>
              <a:pPr>
                <a:lnSpc>
                  <a:spcPts val="3079"/>
                </a:lnSpc>
                <a:spcBef>
                  <a:spcPct val="0"/>
                </a:spcBef>
              </a:pPr>
              <a:r>
                <a:rPr lang="en-US" sz="2200">
                  <a:solidFill>
                    <a:srgbClr val="F6FFFB"/>
                  </a:solidFill>
                  <a:latin typeface="Open Sauce"/>
                </a:rPr>
                <a:t>We will give an instruction how to deal with the disease</a:t>
              </a:r>
            </a:p>
          </p:txBody>
        </p:sp>
        <p:sp>
          <p:nvSpPr>
            <p:cNvPr id="11" name="TextBox 11"/>
            <p:cNvSpPr txBox="1"/>
            <p:nvPr/>
          </p:nvSpPr>
          <p:spPr>
            <a:xfrm>
              <a:off x="0" y="-66675"/>
              <a:ext cx="4778147" cy="676275"/>
            </a:xfrm>
            <a:prstGeom prst="rect">
              <a:avLst/>
            </a:prstGeom>
          </p:spPr>
          <p:txBody>
            <a:bodyPr lIns="0" tIns="0" rIns="0" bIns="0" rtlCol="0" anchor="t">
              <a:spAutoFit/>
            </a:bodyPr>
            <a:lstStyle/>
            <a:p>
              <a:pPr>
                <a:lnSpc>
                  <a:spcPts val="4200"/>
                </a:lnSpc>
                <a:spcBef>
                  <a:spcPct val="0"/>
                </a:spcBef>
              </a:pPr>
              <a:r>
                <a:rPr lang="en-US" sz="3000">
                  <a:solidFill>
                    <a:srgbClr val="F6FFFB"/>
                  </a:solidFill>
                  <a:latin typeface="Open Sauce Bold"/>
                </a:rPr>
                <a:t>Tell What To Do</a:t>
              </a:r>
            </a:p>
          </p:txBody>
        </p:sp>
      </p:grpSp>
      <p:pic>
        <p:nvPicPr>
          <p:cNvPr id="12" name="Picture 12"/>
          <p:cNvPicPr>
            <a:picLocks noChangeAspect="1"/>
          </p:cNvPicPr>
          <p:nvPr/>
        </p:nvPicPr>
        <p:blipFill>
          <a:blip r:embed="rId2"/>
          <a:srcRect/>
          <a:stretch>
            <a:fillRect/>
          </a:stretch>
        </p:blipFill>
        <p:spPr>
          <a:xfrm>
            <a:off x="16179359" y="503806"/>
            <a:ext cx="1079941" cy="10497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pSp>
        <p:nvGrpSpPr>
          <p:cNvPr id="2" name="Group 2"/>
          <p:cNvGrpSpPr/>
          <p:nvPr/>
        </p:nvGrpSpPr>
        <p:grpSpPr>
          <a:xfrm>
            <a:off x="1650817" y="5214599"/>
            <a:ext cx="5842367" cy="3066918"/>
            <a:chOff x="0" y="0"/>
            <a:chExt cx="7789822" cy="4089224"/>
          </a:xfrm>
        </p:grpSpPr>
        <p:sp>
          <p:nvSpPr>
            <p:cNvPr id="3" name="AutoShape 3"/>
            <p:cNvSpPr/>
            <p:nvPr/>
          </p:nvSpPr>
          <p:spPr>
            <a:xfrm>
              <a:off x="0" y="1168341"/>
              <a:ext cx="7789822" cy="0"/>
            </a:xfrm>
            <a:prstGeom prst="line">
              <a:avLst/>
            </a:prstGeom>
            <a:ln w="12700" cap="rnd">
              <a:solidFill>
                <a:srgbClr val="4A9D75"/>
              </a:solidFill>
              <a:prstDash val="solid"/>
              <a:headEnd type="none" w="sm" len="sm"/>
              <a:tailEnd type="none" w="sm" len="sm"/>
            </a:ln>
          </p:spPr>
        </p:sp>
        <p:sp>
          <p:nvSpPr>
            <p:cNvPr id="4" name="TextBox 4"/>
            <p:cNvSpPr txBox="1"/>
            <p:nvPr/>
          </p:nvSpPr>
          <p:spPr>
            <a:xfrm>
              <a:off x="0" y="-66675"/>
              <a:ext cx="7789822" cy="676216"/>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a:rPr>
                <a:t>Miiskin Skin Tracker &amp; eHealth</a:t>
              </a:r>
            </a:p>
          </p:txBody>
        </p:sp>
        <p:sp>
          <p:nvSpPr>
            <p:cNvPr id="5" name="TextBox 5"/>
            <p:cNvSpPr txBox="1"/>
            <p:nvPr/>
          </p:nvSpPr>
          <p:spPr>
            <a:xfrm>
              <a:off x="0" y="1673166"/>
              <a:ext cx="7789822" cy="676216"/>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a:rPr>
                <a:t>Troveskin</a:t>
              </a:r>
            </a:p>
          </p:txBody>
        </p:sp>
        <p:sp>
          <p:nvSpPr>
            <p:cNvPr id="6" name="TextBox 6"/>
            <p:cNvSpPr txBox="1"/>
            <p:nvPr/>
          </p:nvSpPr>
          <p:spPr>
            <a:xfrm>
              <a:off x="0" y="3413007"/>
              <a:ext cx="7789822" cy="676216"/>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a:rPr>
                <a:t>Ms Glow App</a:t>
              </a:r>
            </a:p>
          </p:txBody>
        </p:sp>
        <p:sp>
          <p:nvSpPr>
            <p:cNvPr id="7" name="AutoShape 7"/>
            <p:cNvSpPr/>
            <p:nvPr/>
          </p:nvSpPr>
          <p:spPr>
            <a:xfrm>
              <a:off x="0" y="2908182"/>
              <a:ext cx="7789822" cy="0"/>
            </a:xfrm>
            <a:prstGeom prst="line">
              <a:avLst/>
            </a:prstGeom>
            <a:ln w="12700" cap="rnd">
              <a:solidFill>
                <a:srgbClr val="4A9D75"/>
              </a:solidFill>
              <a:prstDash val="solid"/>
              <a:headEnd type="none" w="sm" len="sm"/>
              <a:tailEnd type="none" w="sm" len="sm"/>
            </a:ln>
          </p:spPr>
        </p:sp>
      </p:grpSp>
      <p:sp>
        <p:nvSpPr>
          <p:cNvPr id="8" name="AutoShape 8"/>
          <p:cNvSpPr/>
          <p:nvPr/>
        </p:nvSpPr>
        <p:spPr>
          <a:xfrm rot="-5400000">
            <a:off x="4000500" y="5138738"/>
            <a:ext cx="10287000" cy="0"/>
          </a:xfrm>
          <a:prstGeom prst="line">
            <a:avLst/>
          </a:prstGeom>
          <a:ln w="9525" cap="rnd">
            <a:solidFill>
              <a:srgbClr val="4A9D75"/>
            </a:solidFill>
            <a:prstDash val="solid"/>
            <a:headEnd type="none" w="sm" len="sm"/>
            <a:tailEnd type="none" w="sm" len="sm"/>
          </a:ln>
        </p:spPr>
      </p:sp>
      <p:sp>
        <p:nvSpPr>
          <p:cNvPr id="9" name="TextBox 9"/>
          <p:cNvSpPr txBox="1"/>
          <p:nvPr/>
        </p:nvSpPr>
        <p:spPr>
          <a:xfrm>
            <a:off x="1650817" y="2062633"/>
            <a:ext cx="5842367" cy="1974850"/>
          </a:xfrm>
          <a:prstGeom prst="rect">
            <a:avLst/>
          </a:prstGeom>
        </p:spPr>
        <p:txBody>
          <a:bodyPr lIns="0" tIns="0" rIns="0" bIns="0" rtlCol="0" anchor="t">
            <a:spAutoFit/>
          </a:bodyPr>
          <a:lstStyle/>
          <a:p>
            <a:pPr algn="ctr">
              <a:lnSpc>
                <a:spcPts val="7700"/>
              </a:lnSpc>
            </a:pPr>
            <a:r>
              <a:rPr lang="en-US" sz="7000" spc="-70">
                <a:solidFill>
                  <a:srgbClr val="4A9D75"/>
                </a:solidFill>
                <a:latin typeface="Open Sauce Bold"/>
              </a:rPr>
              <a:t>Direct Competitors</a:t>
            </a:r>
          </a:p>
        </p:txBody>
      </p:sp>
      <p:sp>
        <p:nvSpPr>
          <p:cNvPr id="10" name="TextBox 10"/>
          <p:cNvSpPr txBox="1"/>
          <p:nvPr/>
        </p:nvSpPr>
        <p:spPr>
          <a:xfrm>
            <a:off x="10794817" y="2062633"/>
            <a:ext cx="5842367" cy="1974850"/>
          </a:xfrm>
          <a:prstGeom prst="rect">
            <a:avLst/>
          </a:prstGeom>
        </p:spPr>
        <p:txBody>
          <a:bodyPr lIns="0" tIns="0" rIns="0" bIns="0" rtlCol="0" anchor="t">
            <a:spAutoFit/>
          </a:bodyPr>
          <a:lstStyle/>
          <a:p>
            <a:pPr algn="ctr">
              <a:lnSpc>
                <a:spcPts val="7700"/>
              </a:lnSpc>
            </a:pPr>
            <a:r>
              <a:rPr lang="en-US" sz="7000" spc="-70">
                <a:solidFill>
                  <a:srgbClr val="4A9D75"/>
                </a:solidFill>
                <a:latin typeface="Open Sauce Bold"/>
              </a:rPr>
              <a:t>Indirect Competitors</a:t>
            </a:r>
          </a:p>
        </p:txBody>
      </p:sp>
      <p:sp>
        <p:nvSpPr>
          <p:cNvPr id="11" name="AutoShape 11"/>
          <p:cNvSpPr/>
          <p:nvPr/>
        </p:nvSpPr>
        <p:spPr>
          <a:xfrm>
            <a:off x="10794817" y="6090855"/>
            <a:ext cx="5842367" cy="0"/>
          </a:xfrm>
          <a:prstGeom prst="line">
            <a:avLst/>
          </a:prstGeom>
          <a:ln w="9525" cap="rnd">
            <a:solidFill>
              <a:srgbClr val="4A9D75"/>
            </a:solidFill>
            <a:prstDash val="solid"/>
            <a:headEnd type="none" w="sm" len="sm"/>
            <a:tailEnd type="none" w="sm" len="sm"/>
          </a:ln>
        </p:spPr>
      </p:sp>
      <p:sp>
        <p:nvSpPr>
          <p:cNvPr id="12" name="TextBox 12"/>
          <p:cNvSpPr txBox="1"/>
          <p:nvPr/>
        </p:nvSpPr>
        <p:spPr>
          <a:xfrm>
            <a:off x="10794817" y="5147924"/>
            <a:ext cx="5842367" cy="523831"/>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a:rPr>
              <a:t>System Akvile skin health app</a:t>
            </a:r>
          </a:p>
        </p:txBody>
      </p:sp>
      <p:sp>
        <p:nvSpPr>
          <p:cNvPr id="13" name="TextBox 13"/>
          <p:cNvSpPr txBox="1"/>
          <p:nvPr/>
        </p:nvSpPr>
        <p:spPr>
          <a:xfrm>
            <a:off x="10794817" y="6452805"/>
            <a:ext cx="5842367" cy="523831"/>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a:rPr>
              <a:t>Aysa</a:t>
            </a:r>
          </a:p>
        </p:txBody>
      </p:sp>
      <p:pic>
        <p:nvPicPr>
          <p:cNvPr id="14" name="Picture 14"/>
          <p:cNvPicPr>
            <a:picLocks noChangeAspect="1"/>
          </p:cNvPicPr>
          <p:nvPr/>
        </p:nvPicPr>
        <p:blipFill>
          <a:blip r:embed="rId2"/>
          <a:srcRect/>
          <a:stretch>
            <a:fillRect/>
          </a:stretch>
        </p:blipFill>
        <p:spPr>
          <a:xfrm>
            <a:off x="16143621" y="503806"/>
            <a:ext cx="1115679" cy="10497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pSp>
        <p:nvGrpSpPr>
          <p:cNvPr id="2" name="Group 2"/>
          <p:cNvGrpSpPr/>
          <p:nvPr/>
        </p:nvGrpSpPr>
        <p:grpSpPr>
          <a:xfrm>
            <a:off x="2349926" y="2852366"/>
            <a:ext cx="5641010" cy="1373233"/>
            <a:chOff x="0" y="0"/>
            <a:chExt cx="7521347" cy="1830977"/>
          </a:xfrm>
        </p:grpSpPr>
        <p:sp>
          <p:nvSpPr>
            <p:cNvPr id="3" name="TextBox 3"/>
            <p:cNvSpPr txBox="1"/>
            <p:nvPr/>
          </p:nvSpPr>
          <p:spPr>
            <a:xfrm>
              <a:off x="0" y="835627"/>
              <a:ext cx="7521347" cy="995351"/>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There is no article and does not display disease accuracy to the user</a:t>
              </a:r>
            </a:p>
          </p:txBody>
        </p:sp>
        <p:sp>
          <p:nvSpPr>
            <p:cNvPr id="4" name="TextBox 4"/>
            <p:cNvSpPr txBox="1"/>
            <p:nvPr/>
          </p:nvSpPr>
          <p:spPr>
            <a:xfrm>
              <a:off x="0" y="-66675"/>
              <a:ext cx="7521347" cy="676216"/>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Aysa</a:t>
              </a:r>
            </a:p>
          </p:txBody>
        </p:sp>
      </p:grpSp>
      <p:grpSp>
        <p:nvGrpSpPr>
          <p:cNvPr id="5" name="Group 5"/>
          <p:cNvGrpSpPr/>
          <p:nvPr/>
        </p:nvGrpSpPr>
        <p:grpSpPr>
          <a:xfrm>
            <a:off x="10504677" y="2852366"/>
            <a:ext cx="5641010" cy="1373233"/>
            <a:chOff x="0" y="0"/>
            <a:chExt cx="7521347" cy="1830977"/>
          </a:xfrm>
        </p:grpSpPr>
        <p:sp>
          <p:nvSpPr>
            <p:cNvPr id="6" name="TextBox 6"/>
            <p:cNvSpPr txBox="1"/>
            <p:nvPr/>
          </p:nvSpPr>
          <p:spPr>
            <a:xfrm>
              <a:off x="0" y="835627"/>
              <a:ext cx="7521347" cy="995351"/>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This app does not provide solutions to users</a:t>
              </a:r>
            </a:p>
          </p:txBody>
        </p:sp>
        <p:sp>
          <p:nvSpPr>
            <p:cNvPr id="7" name="TextBox 7"/>
            <p:cNvSpPr txBox="1"/>
            <p:nvPr/>
          </p:nvSpPr>
          <p:spPr>
            <a:xfrm>
              <a:off x="0" y="-66675"/>
              <a:ext cx="7521347" cy="676216"/>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Miiskin</a:t>
              </a:r>
            </a:p>
          </p:txBody>
        </p:sp>
      </p:grpSp>
      <p:pic>
        <p:nvPicPr>
          <p:cNvPr id="8" name="Picture 8"/>
          <p:cNvPicPr>
            <a:picLocks noChangeAspect="1"/>
          </p:cNvPicPr>
          <p:nvPr/>
        </p:nvPicPr>
        <p:blipFill>
          <a:blip r:embed="rId2"/>
          <a:srcRect l="38534" t="19399" r="38363" b="8790"/>
          <a:stretch>
            <a:fillRect/>
          </a:stretch>
        </p:blipFill>
        <p:spPr>
          <a:xfrm>
            <a:off x="2349926" y="4625737"/>
            <a:ext cx="2641174" cy="4617998"/>
          </a:xfrm>
          <a:prstGeom prst="rect">
            <a:avLst/>
          </a:prstGeom>
        </p:spPr>
      </p:pic>
      <p:pic>
        <p:nvPicPr>
          <p:cNvPr id="9" name="Picture 9"/>
          <p:cNvPicPr>
            <a:picLocks noChangeAspect="1"/>
          </p:cNvPicPr>
          <p:nvPr/>
        </p:nvPicPr>
        <p:blipFill>
          <a:blip r:embed="rId3"/>
          <a:srcRect l="41962" t="36357" r="41784" b="9396"/>
          <a:stretch>
            <a:fillRect/>
          </a:stretch>
        </p:blipFill>
        <p:spPr>
          <a:xfrm>
            <a:off x="10504677" y="4625737"/>
            <a:ext cx="2459756" cy="4617998"/>
          </a:xfrm>
          <a:prstGeom prst="rect">
            <a:avLst/>
          </a:prstGeom>
        </p:spPr>
      </p:pic>
      <p:sp>
        <p:nvSpPr>
          <p:cNvPr id="10" name="TextBox 10"/>
          <p:cNvSpPr txBox="1"/>
          <p:nvPr/>
        </p:nvSpPr>
        <p:spPr>
          <a:xfrm>
            <a:off x="2170595" y="1244029"/>
            <a:ext cx="12381781" cy="1003212"/>
          </a:xfrm>
          <a:prstGeom prst="rect">
            <a:avLst/>
          </a:prstGeom>
        </p:spPr>
        <p:txBody>
          <a:bodyPr lIns="0" tIns="0" rIns="0" bIns="0" rtlCol="0" anchor="t">
            <a:spAutoFit/>
          </a:bodyPr>
          <a:lstStyle/>
          <a:p>
            <a:pPr algn="ctr">
              <a:lnSpc>
                <a:spcPts val="7700"/>
              </a:lnSpc>
            </a:pPr>
            <a:r>
              <a:rPr lang="en-US" sz="7000" spc="-69">
                <a:solidFill>
                  <a:srgbClr val="4A9D75"/>
                </a:solidFill>
                <a:latin typeface="Open Sauce Bold"/>
              </a:rPr>
              <a:t>Comparison to Competitors</a:t>
            </a:r>
          </a:p>
        </p:txBody>
      </p:sp>
      <p:sp>
        <p:nvSpPr>
          <p:cNvPr id="11" name="AutoShape 11"/>
          <p:cNvSpPr/>
          <p:nvPr/>
        </p:nvSpPr>
        <p:spPr>
          <a:xfrm rot="-5400000">
            <a:off x="5936271" y="6050571"/>
            <a:ext cx="6405934" cy="0"/>
          </a:xfrm>
          <a:prstGeom prst="line">
            <a:avLst/>
          </a:prstGeom>
          <a:ln w="9525" cap="rnd">
            <a:solidFill>
              <a:srgbClr val="4A9D75"/>
            </a:solidFill>
            <a:prstDash val="solid"/>
            <a:headEnd type="none" w="sm" len="sm"/>
            <a:tailEnd type="none" w="sm" len="sm"/>
          </a:ln>
        </p:spPr>
      </p:sp>
      <p:pic>
        <p:nvPicPr>
          <p:cNvPr id="12" name="Picture 12"/>
          <p:cNvPicPr>
            <a:picLocks noChangeAspect="1"/>
          </p:cNvPicPr>
          <p:nvPr/>
        </p:nvPicPr>
        <p:blipFill>
          <a:blip r:embed="rId4"/>
          <a:srcRect/>
          <a:stretch>
            <a:fillRect/>
          </a:stretch>
        </p:blipFill>
        <p:spPr>
          <a:xfrm>
            <a:off x="16143621" y="503806"/>
            <a:ext cx="1115679" cy="10497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rot="-5400000">
            <a:off x="3068106" y="6050571"/>
            <a:ext cx="6405934" cy="0"/>
          </a:xfrm>
          <a:prstGeom prst="line">
            <a:avLst/>
          </a:prstGeom>
          <a:ln w="9525" cap="rnd">
            <a:solidFill>
              <a:srgbClr val="4A9D75"/>
            </a:solidFill>
            <a:prstDash val="solid"/>
            <a:headEnd type="none" w="sm" len="sm"/>
            <a:tailEnd type="none" w="sm" len="sm"/>
          </a:ln>
        </p:spPr>
      </p:sp>
      <p:pic>
        <p:nvPicPr>
          <p:cNvPr id="3" name="Picture 3"/>
          <p:cNvPicPr>
            <a:picLocks noChangeAspect="1"/>
          </p:cNvPicPr>
          <p:nvPr/>
        </p:nvPicPr>
        <p:blipFill>
          <a:blip r:embed="rId2"/>
          <a:srcRect l="40241" t="34027" r="40240" b="10420"/>
          <a:stretch>
            <a:fillRect/>
          </a:stretch>
        </p:blipFill>
        <p:spPr>
          <a:xfrm>
            <a:off x="1028700" y="4832175"/>
            <a:ext cx="2626523" cy="4205122"/>
          </a:xfrm>
          <a:prstGeom prst="rect">
            <a:avLst/>
          </a:prstGeom>
        </p:spPr>
      </p:pic>
      <p:pic>
        <p:nvPicPr>
          <p:cNvPr id="4" name="Picture 4"/>
          <p:cNvPicPr>
            <a:picLocks noChangeAspect="1"/>
          </p:cNvPicPr>
          <p:nvPr/>
        </p:nvPicPr>
        <p:blipFill>
          <a:blip r:embed="rId3"/>
          <a:srcRect l="42967" t="37873" r="42796" b="11821"/>
          <a:stretch>
            <a:fillRect/>
          </a:stretch>
        </p:blipFill>
        <p:spPr>
          <a:xfrm>
            <a:off x="6994044" y="4832175"/>
            <a:ext cx="2115581" cy="4205122"/>
          </a:xfrm>
          <a:prstGeom prst="rect">
            <a:avLst/>
          </a:prstGeom>
        </p:spPr>
      </p:pic>
      <p:sp>
        <p:nvSpPr>
          <p:cNvPr id="5" name="AutoShape 5"/>
          <p:cNvSpPr/>
          <p:nvPr/>
        </p:nvSpPr>
        <p:spPr>
          <a:xfrm rot="-5400000">
            <a:off x="8220748" y="6050571"/>
            <a:ext cx="6405934" cy="0"/>
          </a:xfrm>
          <a:prstGeom prst="line">
            <a:avLst/>
          </a:prstGeom>
          <a:ln w="9525" cap="rnd">
            <a:solidFill>
              <a:srgbClr val="4A9D75"/>
            </a:solidFill>
            <a:prstDash val="solid"/>
            <a:headEnd type="none" w="sm" len="sm"/>
            <a:tailEnd type="none" w="sm" len="sm"/>
          </a:ln>
        </p:spPr>
      </p:sp>
      <p:pic>
        <p:nvPicPr>
          <p:cNvPr id="6" name="Picture 6"/>
          <p:cNvPicPr>
            <a:picLocks noChangeAspect="1"/>
          </p:cNvPicPr>
          <p:nvPr/>
        </p:nvPicPr>
        <p:blipFill>
          <a:blip r:embed="rId4"/>
          <a:srcRect l="41884" t="28803" r="40239" b="11518"/>
          <a:stretch>
            <a:fillRect/>
          </a:stretch>
        </p:blipFill>
        <p:spPr>
          <a:xfrm>
            <a:off x="12146694" y="4832175"/>
            <a:ext cx="2357055" cy="4426125"/>
          </a:xfrm>
          <a:prstGeom prst="rect">
            <a:avLst/>
          </a:prstGeom>
        </p:spPr>
      </p:pic>
      <p:grpSp>
        <p:nvGrpSpPr>
          <p:cNvPr id="7" name="Group 7"/>
          <p:cNvGrpSpPr/>
          <p:nvPr/>
        </p:nvGrpSpPr>
        <p:grpSpPr>
          <a:xfrm>
            <a:off x="1028700" y="2852366"/>
            <a:ext cx="4746143" cy="1373233"/>
            <a:chOff x="0" y="0"/>
            <a:chExt cx="6328191" cy="1830977"/>
          </a:xfrm>
        </p:grpSpPr>
        <p:sp>
          <p:nvSpPr>
            <p:cNvPr id="8" name="TextBox 8"/>
            <p:cNvSpPr txBox="1"/>
            <p:nvPr/>
          </p:nvSpPr>
          <p:spPr>
            <a:xfrm>
              <a:off x="0" y="835627"/>
              <a:ext cx="6328191" cy="995351"/>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There isn't dermatologist's advice to solve skin problem</a:t>
              </a:r>
            </a:p>
          </p:txBody>
        </p:sp>
        <p:sp>
          <p:nvSpPr>
            <p:cNvPr id="9" name="TextBox 9"/>
            <p:cNvSpPr txBox="1"/>
            <p:nvPr/>
          </p:nvSpPr>
          <p:spPr>
            <a:xfrm>
              <a:off x="0" y="-66675"/>
              <a:ext cx="6328191" cy="676216"/>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Troveskin</a:t>
              </a:r>
            </a:p>
          </p:txBody>
        </p:sp>
      </p:grpSp>
      <p:grpSp>
        <p:nvGrpSpPr>
          <p:cNvPr id="10" name="Group 10"/>
          <p:cNvGrpSpPr/>
          <p:nvPr/>
        </p:nvGrpSpPr>
        <p:grpSpPr>
          <a:xfrm>
            <a:off x="6994044" y="2852366"/>
            <a:ext cx="4103674" cy="1373233"/>
            <a:chOff x="0" y="0"/>
            <a:chExt cx="5471566" cy="1830977"/>
          </a:xfrm>
        </p:grpSpPr>
        <p:sp>
          <p:nvSpPr>
            <p:cNvPr id="11" name="TextBox 11"/>
            <p:cNvSpPr txBox="1"/>
            <p:nvPr/>
          </p:nvSpPr>
          <p:spPr>
            <a:xfrm>
              <a:off x="0" y="835627"/>
              <a:ext cx="5471566" cy="995351"/>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Too much bugs and server isn't working properly</a:t>
              </a:r>
            </a:p>
          </p:txBody>
        </p:sp>
        <p:sp>
          <p:nvSpPr>
            <p:cNvPr id="12" name="TextBox 12"/>
            <p:cNvSpPr txBox="1"/>
            <p:nvPr/>
          </p:nvSpPr>
          <p:spPr>
            <a:xfrm>
              <a:off x="0" y="-66675"/>
              <a:ext cx="5471566" cy="676216"/>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Ms Glow App</a:t>
              </a:r>
            </a:p>
          </p:txBody>
        </p:sp>
      </p:grpSp>
      <p:sp>
        <p:nvSpPr>
          <p:cNvPr id="13" name="TextBox 13"/>
          <p:cNvSpPr txBox="1"/>
          <p:nvPr/>
        </p:nvSpPr>
        <p:spPr>
          <a:xfrm>
            <a:off x="2170595" y="1244029"/>
            <a:ext cx="12381781" cy="1003212"/>
          </a:xfrm>
          <a:prstGeom prst="rect">
            <a:avLst/>
          </a:prstGeom>
        </p:spPr>
        <p:txBody>
          <a:bodyPr lIns="0" tIns="0" rIns="0" bIns="0" rtlCol="0" anchor="t">
            <a:spAutoFit/>
          </a:bodyPr>
          <a:lstStyle/>
          <a:p>
            <a:pPr algn="ctr">
              <a:lnSpc>
                <a:spcPts val="7700"/>
              </a:lnSpc>
            </a:pPr>
            <a:r>
              <a:rPr lang="en-US" sz="7000" spc="-69">
                <a:solidFill>
                  <a:srgbClr val="4A9D75"/>
                </a:solidFill>
                <a:latin typeface="Open Sauce Bold"/>
              </a:rPr>
              <a:t>Comparison to Competitors</a:t>
            </a:r>
          </a:p>
        </p:txBody>
      </p:sp>
      <p:grpSp>
        <p:nvGrpSpPr>
          <p:cNvPr id="14" name="Group 14"/>
          <p:cNvGrpSpPr/>
          <p:nvPr/>
        </p:nvGrpSpPr>
        <p:grpSpPr>
          <a:xfrm>
            <a:off x="12142852" y="2852366"/>
            <a:ext cx="5641010" cy="1373233"/>
            <a:chOff x="0" y="0"/>
            <a:chExt cx="7521347" cy="1830977"/>
          </a:xfrm>
        </p:grpSpPr>
        <p:sp>
          <p:nvSpPr>
            <p:cNvPr id="15" name="TextBox 15"/>
            <p:cNvSpPr txBox="1"/>
            <p:nvPr/>
          </p:nvSpPr>
          <p:spPr>
            <a:xfrm>
              <a:off x="0" y="835627"/>
              <a:ext cx="7521347" cy="995351"/>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There isn't dermatologist's advice and how to cure skin problem</a:t>
              </a:r>
            </a:p>
          </p:txBody>
        </p:sp>
        <p:sp>
          <p:nvSpPr>
            <p:cNvPr id="16" name="TextBox 16"/>
            <p:cNvSpPr txBox="1"/>
            <p:nvPr/>
          </p:nvSpPr>
          <p:spPr>
            <a:xfrm>
              <a:off x="0" y="-66675"/>
              <a:ext cx="7521347" cy="676216"/>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System Akvile </a:t>
              </a:r>
            </a:p>
          </p:txBody>
        </p:sp>
      </p:grpSp>
      <p:pic>
        <p:nvPicPr>
          <p:cNvPr id="17" name="Picture 17"/>
          <p:cNvPicPr>
            <a:picLocks noChangeAspect="1"/>
          </p:cNvPicPr>
          <p:nvPr/>
        </p:nvPicPr>
        <p:blipFill>
          <a:blip r:embed="rId5"/>
          <a:srcRect/>
          <a:stretch>
            <a:fillRect/>
          </a:stretch>
        </p:blipFill>
        <p:spPr>
          <a:xfrm>
            <a:off x="16143621" y="503806"/>
            <a:ext cx="1115679" cy="10497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sp>
        <p:nvSpPr>
          <p:cNvPr id="2" name="TextBox 2"/>
          <p:cNvSpPr txBox="1"/>
          <p:nvPr/>
        </p:nvSpPr>
        <p:spPr>
          <a:xfrm>
            <a:off x="2361827" y="2324217"/>
            <a:ext cx="13564346" cy="1431925"/>
          </a:xfrm>
          <a:prstGeom prst="rect">
            <a:avLst/>
          </a:prstGeom>
        </p:spPr>
        <p:txBody>
          <a:bodyPr lIns="0" tIns="0" rIns="0" bIns="0" rtlCol="0" anchor="t">
            <a:spAutoFit/>
          </a:bodyPr>
          <a:lstStyle/>
          <a:p>
            <a:pPr>
              <a:lnSpc>
                <a:spcPts val="11000"/>
              </a:lnSpc>
            </a:pPr>
            <a:r>
              <a:rPr lang="en-US" sz="10000" spc="-100">
                <a:solidFill>
                  <a:srgbClr val="F6FFFB"/>
                </a:solidFill>
                <a:latin typeface="Open Sauce Bold"/>
              </a:rPr>
              <a:t>Competitor Approach</a:t>
            </a:r>
          </a:p>
        </p:txBody>
      </p:sp>
      <p:grpSp>
        <p:nvGrpSpPr>
          <p:cNvPr id="3" name="Group 3"/>
          <p:cNvGrpSpPr/>
          <p:nvPr/>
        </p:nvGrpSpPr>
        <p:grpSpPr>
          <a:xfrm>
            <a:off x="1884845" y="6135838"/>
            <a:ext cx="3583610" cy="1954258"/>
            <a:chOff x="0" y="0"/>
            <a:chExt cx="4778147" cy="2605677"/>
          </a:xfrm>
        </p:grpSpPr>
        <p:sp>
          <p:nvSpPr>
            <p:cNvPr id="4" name="TextBox 4"/>
            <p:cNvSpPr txBox="1"/>
            <p:nvPr/>
          </p:nvSpPr>
          <p:spPr>
            <a:xfrm>
              <a:off x="0" y="1089685"/>
              <a:ext cx="4778147" cy="1515992"/>
            </a:xfrm>
            <a:prstGeom prst="rect">
              <a:avLst/>
            </a:prstGeom>
          </p:spPr>
          <p:txBody>
            <a:bodyPr lIns="0" tIns="0" rIns="0" bIns="0" rtlCol="0" anchor="t">
              <a:spAutoFit/>
            </a:bodyPr>
            <a:lstStyle/>
            <a:p>
              <a:pPr>
                <a:lnSpc>
                  <a:spcPts val="3079"/>
                </a:lnSpc>
                <a:spcBef>
                  <a:spcPct val="0"/>
                </a:spcBef>
              </a:pPr>
              <a:r>
                <a:rPr lang="en-US" sz="2200">
                  <a:solidFill>
                    <a:srgbClr val="F6FFFB"/>
                  </a:solidFill>
                  <a:latin typeface="Open Sauce"/>
                </a:rPr>
                <a:t>Collaborations with well-known dermatologists and skin care companies</a:t>
              </a:r>
            </a:p>
          </p:txBody>
        </p:sp>
        <p:sp>
          <p:nvSpPr>
            <p:cNvPr id="5" name="TextBox 5"/>
            <p:cNvSpPr txBox="1"/>
            <p:nvPr/>
          </p:nvSpPr>
          <p:spPr>
            <a:xfrm>
              <a:off x="0" y="-66675"/>
              <a:ext cx="4778147" cy="676275"/>
            </a:xfrm>
            <a:prstGeom prst="rect">
              <a:avLst/>
            </a:prstGeom>
          </p:spPr>
          <p:txBody>
            <a:bodyPr lIns="0" tIns="0" rIns="0" bIns="0" rtlCol="0" anchor="t">
              <a:spAutoFit/>
            </a:bodyPr>
            <a:lstStyle/>
            <a:p>
              <a:pPr>
                <a:lnSpc>
                  <a:spcPts val="4200"/>
                </a:lnSpc>
                <a:spcBef>
                  <a:spcPct val="0"/>
                </a:spcBef>
              </a:pPr>
              <a:r>
                <a:rPr lang="en-US" sz="3000">
                  <a:solidFill>
                    <a:srgbClr val="F6FFFB"/>
                  </a:solidFill>
                  <a:latin typeface="Open Sauce Bold"/>
                </a:rPr>
                <a:t>Sponsorships</a:t>
              </a:r>
            </a:p>
          </p:txBody>
        </p:sp>
      </p:grpSp>
      <p:grpSp>
        <p:nvGrpSpPr>
          <p:cNvPr id="6" name="Group 6"/>
          <p:cNvGrpSpPr/>
          <p:nvPr/>
        </p:nvGrpSpPr>
        <p:grpSpPr>
          <a:xfrm>
            <a:off x="7352195" y="6135838"/>
            <a:ext cx="3583610" cy="1954390"/>
            <a:chOff x="0" y="0"/>
            <a:chExt cx="4778147" cy="2605854"/>
          </a:xfrm>
        </p:grpSpPr>
        <p:sp>
          <p:nvSpPr>
            <p:cNvPr id="7" name="TextBox 7"/>
            <p:cNvSpPr txBox="1"/>
            <p:nvPr/>
          </p:nvSpPr>
          <p:spPr>
            <a:xfrm>
              <a:off x="0" y="1089685"/>
              <a:ext cx="4778147" cy="1516168"/>
            </a:xfrm>
            <a:prstGeom prst="rect">
              <a:avLst/>
            </a:prstGeom>
          </p:spPr>
          <p:txBody>
            <a:bodyPr lIns="0" tIns="0" rIns="0" bIns="0" rtlCol="0" anchor="t">
              <a:spAutoFit/>
            </a:bodyPr>
            <a:lstStyle/>
            <a:p>
              <a:pPr>
                <a:lnSpc>
                  <a:spcPts val="3079"/>
                </a:lnSpc>
                <a:spcBef>
                  <a:spcPct val="0"/>
                </a:spcBef>
              </a:pPr>
              <a:r>
                <a:rPr lang="en-US" sz="2200">
                  <a:solidFill>
                    <a:srgbClr val="F6FFFB"/>
                  </a:solidFill>
                  <a:latin typeface="Open Sauce"/>
                </a:rPr>
                <a:t>Conduct events like medical missions and conferences</a:t>
              </a:r>
            </a:p>
          </p:txBody>
        </p:sp>
        <p:sp>
          <p:nvSpPr>
            <p:cNvPr id="8" name="TextBox 8"/>
            <p:cNvSpPr txBox="1"/>
            <p:nvPr/>
          </p:nvSpPr>
          <p:spPr>
            <a:xfrm>
              <a:off x="0" y="-66675"/>
              <a:ext cx="4778147" cy="676275"/>
            </a:xfrm>
            <a:prstGeom prst="rect">
              <a:avLst/>
            </a:prstGeom>
          </p:spPr>
          <p:txBody>
            <a:bodyPr lIns="0" tIns="0" rIns="0" bIns="0" rtlCol="0" anchor="t">
              <a:spAutoFit/>
            </a:bodyPr>
            <a:lstStyle/>
            <a:p>
              <a:pPr>
                <a:lnSpc>
                  <a:spcPts val="4200"/>
                </a:lnSpc>
                <a:spcBef>
                  <a:spcPct val="0"/>
                </a:spcBef>
              </a:pPr>
              <a:r>
                <a:rPr lang="en-US" sz="3000">
                  <a:solidFill>
                    <a:srgbClr val="F6FFFB"/>
                  </a:solidFill>
                  <a:latin typeface="Open Sauce Bold"/>
                </a:rPr>
                <a:t>Events</a:t>
              </a:r>
            </a:p>
          </p:txBody>
        </p:sp>
      </p:grpSp>
      <p:sp>
        <p:nvSpPr>
          <p:cNvPr id="9" name="TextBox 9"/>
          <p:cNvSpPr txBox="1"/>
          <p:nvPr/>
        </p:nvSpPr>
        <p:spPr>
          <a:xfrm>
            <a:off x="12595748" y="7336484"/>
            <a:ext cx="3583610" cy="753745"/>
          </a:xfrm>
          <a:prstGeom prst="rect">
            <a:avLst/>
          </a:prstGeom>
        </p:spPr>
        <p:txBody>
          <a:bodyPr lIns="0" tIns="0" rIns="0" bIns="0" rtlCol="0" anchor="t">
            <a:spAutoFit/>
          </a:bodyPr>
          <a:lstStyle/>
          <a:p>
            <a:pPr>
              <a:lnSpc>
                <a:spcPts val="3079"/>
              </a:lnSpc>
              <a:spcBef>
                <a:spcPct val="0"/>
              </a:spcBef>
            </a:pPr>
            <a:r>
              <a:rPr lang="en-US" sz="2200">
                <a:solidFill>
                  <a:srgbClr val="F6FFFB"/>
                </a:solidFill>
                <a:latin typeface="Open Sauce"/>
              </a:rPr>
              <a:t>Hybrid marketing to raise awareness</a:t>
            </a:r>
          </a:p>
        </p:txBody>
      </p:sp>
      <p:sp>
        <p:nvSpPr>
          <p:cNvPr id="10" name="TextBox 10"/>
          <p:cNvSpPr txBox="1"/>
          <p:nvPr/>
        </p:nvSpPr>
        <p:spPr>
          <a:xfrm>
            <a:off x="12595748" y="6069163"/>
            <a:ext cx="3583610" cy="1057275"/>
          </a:xfrm>
          <a:prstGeom prst="rect">
            <a:avLst/>
          </a:prstGeom>
        </p:spPr>
        <p:txBody>
          <a:bodyPr lIns="0" tIns="0" rIns="0" bIns="0" rtlCol="0" anchor="t">
            <a:spAutoFit/>
          </a:bodyPr>
          <a:lstStyle/>
          <a:p>
            <a:pPr>
              <a:lnSpc>
                <a:spcPts val="4200"/>
              </a:lnSpc>
              <a:spcBef>
                <a:spcPct val="0"/>
              </a:spcBef>
            </a:pPr>
            <a:r>
              <a:rPr lang="en-US" sz="3000">
                <a:solidFill>
                  <a:srgbClr val="F6FFFB"/>
                </a:solidFill>
                <a:latin typeface="Open Sauce Bold"/>
              </a:rPr>
              <a:t>Traditional and Digital Marketing</a:t>
            </a:r>
          </a:p>
        </p:txBody>
      </p:sp>
      <p:sp>
        <p:nvSpPr>
          <p:cNvPr id="11" name="AutoShape 11"/>
          <p:cNvSpPr/>
          <p:nvPr/>
        </p:nvSpPr>
        <p:spPr>
          <a:xfrm>
            <a:off x="0" y="5133975"/>
            <a:ext cx="18288000" cy="0"/>
          </a:xfrm>
          <a:prstGeom prst="line">
            <a:avLst/>
          </a:prstGeom>
          <a:ln w="9525" cap="rnd">
            <a:solidFill>
              <a:srgbClr val="F6FFFB"/>
            </a:solidFill>
            <a:prstDash val="solid"/>
            <a:headEnd type="none" w="sm" len="sm"/>
            <a:tailEnd type="none" w="sm" len="sm"/>
          </a:ln>
        </p:spPr>
      </p:sp>
      <p:pic>
        <p:nvPicPr>
          <p:cNvPr id="12" name="Picture 12"/>
          <p:cNvPicPr>
            <a:picLocks noChangeAspect="1"/>
          </p:cNvPicPr>
          <p:nvPr/>
        </p:nvPicPr>
        <p:blipFill>
          <a:blip r:embed="rId2"/>
          <a:srcRect/>
          <a:stretch>
            <a:fillRect/>
          </a:stretch>
        </p:blipFill>
        <p:spPr>
          <a:xfrm>
            <a:off x="16179359" y="503806"/>
            <a:ext cx="1079941" cy="10497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pSp>
        <p:nvGrpSpPr>
          <p:cNvPr id="2" name="Group 2"/>
          <p:cNvGrpSpPr/>
          <p:nvPr/>
        </p:nvGrpSpPr>
        <p:grpSpPr>
          <a:xfrm>
            <a:off x="2492674" y="1386561"/>
            <a:ext cx="13302652" cy="2488527"/>
            <a:chOff x="0" y="0"/>
            <a:chExt cx="17736869" cy="3318036"/>
          </a:xfrm>
        </p:grpSpPr>
        <p:sp>
          <p:nvSpPr>
            <p:cNvPr id="3" name="TextBox 3"/>
            <p:cNvSpPr txBox="1"/>
            <p:nvPr/>
          </p:nvSpPr>
          <p:spPr>
            <a:xfrm>
              <a:off x="0" y="2641761"/>
              <a:ext cx="17736869" cy="676275"/>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a:rPr>
                <a:t>The Skinsis Way</a:t>
              </a:r>
            </a:p>
          </p:txBody>
        </p:sp>
        <p:sp>
          <p:nvSpPr>
            <p:cNvPr id="4" name="TextBox 4"/>
            <p:cNvSpPr txBox="1"/>
            <p:nvPr/>
          </p:nvSpPr>
          <p:spPr>
            <a:xfrm>
              <a:off x="0" y="85725"/>
              <a:ext cx="17736869" cy="1937808"/>
            </a:xfrm>
            <a:prstGeom prst="rect">
              <a:avLst/>
            </a:prstGeom>
          </p:spPr>
          <p:txBody>
            <a:bodyPr lIns="0" tIns="0" rIns="0" bIns="0" rtlCol="0" anchor="t">
              <a:spAutoFit/>
            </a:bodyPr>
            <a:lstStyle/>
            <a:p>
              <a:pPr algn="ctr">
                <a:lnSpc>
                  <a:spcPts val="11000"/>
                </a:lnSpc>
              </a:pPr>
              <a:r>
                <a:rPr lang="en-US" sz="10000" spc="-100">
                  <a:solidFill>
                    <a:srgbClr val="4A9D75"/>
                  </a:solidFill>
                  <a:latin typeface="Open Sauce Bold"/>
                </a:rPr>
                <a:t>Business Model</a:t>
              </a:r>
            </a:p>
          </p:txBody>
        </p:sp>
      </p:grpSp>
      <p:grpSp>
        <p:nvGrpSpPr>
          <p:cNvPr id="5" name="Group 5"/>
          <p:cNvGrpSpPr/>
          <p:nvPr/>
        </p:nvGrpSpPr>
        <p:grpSpPr>
          <a:xfrm>
            <a:off x="1560995" y="6501534"/>
            <a:ext cx="4383710" cy="1563865"/>
            <a:chOff x="0" y="0"/>
            <a:chExt cx="5844947" cy="2085154"/>
          </a:xfrm>
        </p:grpSpPr>
        <p:sp>
          <p:nvSpPr>
            <p:cNvPr id="6" name="TextBox 6"/>
            <p:cNvSpPr txBox="1"/>
            <p:nvPr/>
          </p:nvSpPr>
          <p:spPr>
            <a:xfrm>
              <a:off x="0" y="1089685"/>
              <a:ext cx="5844947" cy="995468"/>
            </a:xfrm>
            <a:prstGeom prst="rect">
              <a:avLst/>
            </a:prstGeom>
          </p:spPr>
          <p:txBody>
            <a:bodyPr lIns="0" tIns="0" rIns="0" bIns="0" rtlCol="0" anchor="t">
              <a:spAutoFit/>
            </a:bodyPr>
            <a:lstStyle/>
            <a:p>
              <a:pPr algn="ctr">
                <a:lnSpc>
                  <a:spcPts val="3079"/>
                </a:lnSpc>
                <a:spcBef>
                  <a:spcPct val="0"/>
                </a:spcBef>
              </a:pPr>
              <a:r>
                <a:rPr lang="en-US" sz="2200">
                  <a:solidFill>
                    <a:srgbClr val="4A9D75"/>
                  </a:solidFill>
                  <a:latin typeface="Open Sauce"/>
                </a:rPr>
                <a:t>advertising from clients on the application</a:t>
              </a:r>
            </a:p>
          </p:txBody>
        </p:sp>
        <p:sp>
          <p:nvSpPr>
            <p:cNvPr id="7" name="TextBox 7"/>
            <p:cNvSpPr txBox="1"/>
            <p:nvPr/>
          </p:nvSpPr>
          <p:spPr>
            <a:xfrm>
              <a:off x="0" y="-66675"/>
              <a:ext cx="5844947" cy="676275"/>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Bold"/>
                </a:rPr>
                <a:t>Advertisement</a:t>
              </a:r>
            </a:p>
          </p:txBody>
        </p:sp>
      </p:grpSp>
      <p:grpSp>
        <p:nvGrpSpPr>
          <p:cNvPr id="8" name="Group 8"/>
          <p:cNvGrpSpPr/>
          <p:nvPr/>
        </p:nvGrpSpPr>
        <p:grpSpPr>
          <a:xfrm>
            <a:off x="6952145" y="6501534"/>
            <a:ext cx="4383710" cy="1563865"/>
            <a:chOff x="0" y="0"/>
            <a:chExt cx="5844947" cy="2085154"/>
          </a:xfrm>
        </p:grpSpPr>
        <p:sp>
          <p:nvSpPr>
            <p:cNvPr id="9" name="TextBox 9"/>
            <p:cNvSpPr txBox="1"/>
            <p:nvPr/>
          </p:nvSpPr>
          <p:spPr>
            <a:xfrm>
              <a:off x="0" y="1089685"/>
              <a:ext cx="5844947" cy="995468"/>
            </a:xfrm>
            <a:prstGeom prst="rect">
              <a:avLst/>
            </a:prstGeom>
          </p:spPr>
          <p:txBody>
            <a:bodyPr lIns="0" tIns="0" rIns="0" bIns="0" rtlCol="0" anchor="t">
              <a:spAutoFit/>
            </a:bodyPr>
            <a:lstStyle/>
            <a:p>
              <a:pPr algn="ctr">
                <a:lnSpc>
                  <a:spcPts val="3079"/>
                </a:lnSpc>
                <a:spcBef>
                  <a:spcPct val="0"/>
                </a:spcBef>
              </a:pPr>
              <a:r>
                <a:rPr lang="en-US" sz="2200">
                  <a:solidFill>
                    <a:srgbClr val="4A9D75"/>
                  </a:solidFill>
                  <a:latin typeface="Open Sauce"/>
                </a:rPr>
                <a:t>Collaboration with a beauty company</a:t>
              </a:r>
            </a:p>
          </p:txBody>
        </p:sp>
        <p:sp>
          <p:nvSpPr>
            <p:cNvPr id="10" name="TextBox 10"/>
            <p:cNvSpPr txBox="1"/>
            <p:nvPr/>
          </p:nvSpPr>
          <p:spPr>
            <a:xfrm>
              <a:off x="0" y="-66675"/>
              <a:ext cx="5844947" cy="676275"/>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Bold"/>
                </a:rPr>
                <a:t>Collaboration</a:t>
              </a:r>
            </a:p>
          </p:txBody>
        </p:sp>
      </p:grpSp>
      <p:grpSp>
        <p:nvGrpSpPr>
          <p:cNvPr id="11" name="Group 11"/>
          <p:cNvGrpSpPr/>
          <p:nvPr/>
        </p:nvGrpSpPr>
        <p:grpSpPr>
          <a:xfrm>
            <a:off x="12343295" y="6501534"/>
            <a:ext cx="4383710" cy="1563865"/>
            <a:chOff x="0" y="0"/>
            <a:chExt cx="5844947" cy="2085154"/>
          </a:xfrm>
        </p:grpSpPr>
        <p:sp>
          <p:nvSpPr>
            <p:cNvPr id="12" name="TextBox 12"/>
            <p:cNvSpPr txBox="1"/>
            <p:nvPr/>
          </p:nvSpPr>
          <p:spPr>
            <a:xfrm>
              <a:off x="0" y="1089685"/>
              <a:ext cx="5844947" cy="995468"/>
            </a:xfrm>
            <a:prstGeom prst="rect">
              <a:avLst/>
            </a:prstGeom>
          </p:spPr>
          <p:txBody>
            <a:bodyPr lIns="0" tIns="0" rIns="0" bIns="0" rtlCol="0" anchor="t">
              <a:spAutoFit/>
            </a:bodyPr>
            <a:lstStyle/>
            <a:p>
              <a:pPr algn="ctr">
                <a:lnSpc>
                  <a:spcPts val="3079"/>
                </a:lnSpc>
                <a:spcBef>
                  <a:spcPct val="0"/>
                </a:spcBef>
              </a:pPr>
              <a:r>
                <a:rPr lang="en-US" sz="2200">
                  <a:solidFill>
                    <a:srgbClr val="4A9D75"/>
                  </a:solidFill>
                  <a:latin typeface="Open Sauce"/>
                </a:rPr>
                <a:t> Users can avoid ads and can use it more than 3 times a day.</a:t>
              </a:r>
            </a:p>
          </p:txBody>
        </p:sp>
        <p:sp>
          <p:nvSpPr>
            <p:cNvPr id="13" name="TextBox 13"/>
            <p:cNvSpPr txBox="1"/>
            <p:nvPr/>
          </p:nvSpPr>
          <p:spPr>
            <a:xfrm>
              <a:off x="0" y="-66675"/>
              <a:ext cx="5844947" cy="676275"/>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Bold"/>
                </a:rPr>
                <a:t>Premium Account</a:t>
              </a:r>
            </a:p>
          </p:txBody>
        </p:sp>
      </p:grpSp>
      <p:sp>
        <p:nvSpPr>
          <p:cNvPr id="14" name="AutoShape 14"/>
          <p:cNvSpPr/>
          <p:nvPr/>
        </p:nvSpPr>
        <p:spPr>
          <a:xfrm>
            <a:off x="0" y="5145448"/>
            <a:ext cx="18288000" cy="0"/>
          </a:xfrm>
          <a:prstGeom prst="line">
            <a:avLst/>
          </a:prstGeom>
          <a:ln w="9525" cap="rnd">
            <a:solidFill>
              <a:srgbClr val="4A9D75"/>
            </a:solidFill>
            <a:prstDash val="solid"/>
            <a:headEnd type="none" w="sm" len="sm"/>
            <a:tailEnd type="none" w="sm" len="sm"/>
          </a:ln>
        </p:spPr>
      </p:sp>
      <p:pic>
        <p:nvPicPr>
          <p:cNvPr id="15" name="Picture 15"/>
          <p:cNvPicPr>
            <a:picLocks noChangeAspect="1"/>
          </p:cNvPicPr>
          <p:nvPr/>
        </p:nvPicPr>
        <p:blipFill>
          <a:blip r:embed="rId2"/>
          <a:srcRect/>
          <a:stretch>
            <a:fillRect/>
          </a:stretch>
        </p:blipFill>
        <p:spPr>
          <a:xfrm>
            <a:off x="16143621" y="503806"/>
            <a:ext cx="1115679" cy="10497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grpSp>
        <p:nvGrpSpPr>
          <p:cNvPr id="2" name="Group 2"/>
          <p:cNvGrpSpPr/>
          <p:nvPr/>
        </p:nvGrpSpPr>
        <p:grpSpPr>
          <a:xfrm>
            <a:off x="5872719" y="7276220"/>
            <a:ext cx="808513" cy="259834"/>
            <a:chOff x="0" y="0"/>
            <a:chExt cx="1335705" cy="429260"/>
          </a:xfrm>
        </p:grpSpPr>
        <p:sp>
          <p:nvSpPr>
            <p:cNvPr id="3" name="Freeform 3"/>
            <p:cNvSpPr/>
            <p:nvPr/>
          </p:nvSpPr>
          <p:spPr>
            <a:xfrm>
              <a:off x="0" y="-5080"/>
              <a:ext cx="1335705" cy="434340"/>
            </a:xfrm>
            <a:custGeom>
              <a:avLst/>
              <a:gdLst/>
              <a:ahLst/>
              <a:cxnLst/>
              <a:rect l="l" t="t" r="r" b="b"/>
              <a:pathLst>
                <a:path w="1335705" h="434340">
                  <a:moveTo>
                    <a:pt x="1317925" y="187960"/>
                  </a:moveTo>
                  <a:lnTo>
                    <a:pt x="1056305" y="11430"/>
                  </a:lnTo>
                  <a:cubicBezTo>
                    <a:pt x="1038525" y="0"/>
                    <a:pt x="1015665" y="3810"/>
                    <a:pt x="1002965" y="21590"/>
                  </a:cubicBezTo>
                  <a:cubicBezTo>
                    <a:pt x="991535" y="39370"/>
                    <a:pt x="995345" y="62230"/>
                    <a:pt x="1013125" y="74930"/>
                  </a:cubicBezTo>
                  <a:lnTo>
                    <a:pt x="1171875" y="181610"/>
                  </a:lnTo>
                  <a:lnTo>
                    <a:pt x="0" y="181610"/>
                  </a:lnTo>
                  <a:lnTo>
                    <a:pt x="0" y="257810"/>
                  </a:lnTo>
                  <a:lnTo>
                    <a:pt x="1171875" y="257810"/>
                  </a:lnTo>
                  <a:lnTo>
                    <a:pt x="1013125" y="364490"/>
                  </a:lnTo>
                  <a:cubicBezTo>
                    <a:pt x="995345" y="375920"/>
                    <a:pt x="991535" y="400050"/>
                    <a:pt x="1002965" y="417830"/>
                  </a:cubicBezTo>
                  <a:cubicBezTo>
                    <a:pt x="1010585" y="429260"/>
                    <a:pt x="1022015" y="434340"/>
                    <a:pt x="1034715" y="434340"/>
                  </a:cubicBezTo>
                  <a:cubicBezTo>
                    <a:pt x="1042335" y="434340"/>
                    <a:pt x="1049955" y="431800"/>
                    <a:pt x="1056305" y="427990"/>
                  </a:cubicBezTo>
                  <a:lnTo>
                    <a:pt x="1319195" y="251460"/>
                  </a:lnTo>
                  <a:cubicBezTo>
                    <a:pt x="1329355" y="243840"/>
                    <a:pt x="1335705" y="232410"/>
                    <a:pt x="1335705" y="219710"/>
                  </a:cubicBezTo>
                  <a:cubicBezTo>
                    <a:pt x="1335705" y="207010"/>
                    <a:pt x="1329355" y="195580"/>
                    <a:pt x="1317925" y="187960"/>
                  </a:cubicBezTo>
                  <a:close/>
                </a:path>
              </a:pathLst>
            </a:custGeom>
            <a:solidFill>
              <a:srgbClr val="F6FFFB"/>
            </a:solidFill>
          </p:spPr>
        </p:sp>
      </p:grpSp>
      <p:grpSp>
        <p:nvGrpSpPr>
          <p:cNvPr id="4" name="Group 4"/>
          <p:cNvGrpSpPr/>
          <p:nvPr/>
        </p:nvGrpSpPr>
        <p:grpSpPr>
          <a:xfrm>
            <a:off x="667929" y="1765049"/>
            <a:ext cx="16952142" cy="2488527"/>
            <a:chOff x="0" y="0"/>
            <a:chExt cx="22602857" cy="3318036"/>
          </a:xfrm>
        </p:grpSpPr>
        <p:sp>
          <p:nvSpPr>
            <p:cNvPr id="5" name="TextBox 5"/>
            <p:cNvSpPr txBox="1"/>
            <p:nvPr/>
          </p:nvSpPr>
          <p:spPr>
            <a:xfrm>
              <a:off x="0" y="85725"/>
              <a:ext cx="22602857" cy="1937808"/>
            </a:xfrm>
            <a:prstGeom prst="rect">
              <a:avLst/>
            </a:prstGeom>
          </p:spPr>
          <p:txBody>
            <a:bodyPr lIns="0" tIns="0" rIns="0" bIns="0" rtlCol="0" anchor="t">
              <a:spAutoFit/>
            </a:bodyPr>
            <a:lstStyle/>
            <a:p>
              <a:pPr algn="ctr">
                <a:lnSpc>
                  <a:spcPts val="11000"/>
                </a:lnSpc>
              </a:pPr>
              <a:r>
                <a:rPr lang="en-US" sz="10000" spc="-99">
                  <a:solidFill>
                    <a:srgbClr val="F6FFFB"/>
                  </a:solidFill>
                  <a:latin typeface="Open Sauce Bold"/>
                </a:rPr>
                <a:t>Project Milestone in 2022</a:t>
              </a:r>
            </a:p>
          </p:txBody>
        </p:sp>
        <p:sp>
          <p:nvSpPr>
            <p:cNvPr id="6" name="TextBox 6"/>
            <p:cNvSpPr txBox="1"/>
            <p:nvPr/>
          </p:nvSpPr>
          <p:spPr>
            <a:xfrm>
              <a:off x="0" y="2641761"/>
              <a:ext cx="22602857" cy="676275"/>
            </a:xfrm>
            <a:prstGeom prst="rect">
              <a:avLst/>
            </a:prstGeom>
          </p:spPr>
          <p:txBody>
            <a:bodyPr lIns="0" tIns="0" rIns="0" bIns="0" rtlCol="0" anchor="t">
              <a:spAutoFit/>
            </a:bodyPr>
            <a:lstStyle/>
            <a:p>
              <a:pPr algn="ctr">
                <a:lnSpc>
                  <a:spcPts val="4200"/>
                </a:lnSpc>
                <a:spcBef>
                  <a:spcPct val="0"/>
                </a:spcBef>
              </a:pPr>
              <a:r>
                <a:rPr lang="en-US" sz="3000">
                  <a:solidFill>
                    <a:srgbClr val="F6FFFB"/>
                  </a:solidFill>
                  <a:latin typeface="Open Sauce"/>
                </a:rPr>
                <a:t>Skinsis next steps</a:t>
              </a:r>
            </a:p>
          </p:txBody>
        </p:sp>
      </p:grpSp>
      <p:grpSp>
        <p:nvGrpSpPr>
          <p:cNvPr id="7" name="Group 7"/>
          <p:cNvGrpSpPr/>
          <p:nvPr/>
        </p:nvGrpSpPr>
        <p:grpSpPr>
          <a:xfrm>
            <a:off x="1533854" y="6538311"/>
            <a:ext cx="3757839" cy="1995488"/>
            <a:chOff x="0" y="0"/>
            <a:chExt cx="5010453" cy="2660651"/>
          </a:xfrm>
        </p:grpSpPr>
        <p:sp>
          <p:nvSpPr>
            <p:cNvPr id="8" name="TextBox 8"/>
            <p:cNvSpPr txBox="1"/>
            <p:nvPr/>
          </p:nvSpPr>
          <p:spPr>
            <a:xfrm>
              <a:off x="0" y="38100"/>
              <a:ext cx="5010453" cy="973667"/>
            </a:xfrm>
            <a:prstGeom prst="rect">
              <a:avLst/>
            </a:prstGeom>
          </p:spPr>
          <p:txBody>
            <a:bodyPr lIns="0" tIns="0" rIns="0" bIns="0" rtlCol="0" anchor="t">
              <a:spAutoFit/>
            </a:bodyPr>
            <a:lstStyle/>
            <a:p>
              <a:pPr algn="ctr">
                <a:lnSpc>
                  <a:spcPts val="5500"/>
                </a:lnSpc>
              </a:pPr>
              <a:r>
                <a:rPr lang="en-US" sz="5000" spc="-50">
                  <a:solidFill>
                    <a:srgbClr val="F6FFFB"/>
                  </a:solidFill>
                  <a:latin typeface="Open Sauce Bold"/>
                </a:rPr>
                <a:t>July</a:t>
              </a:r>
            </a:p>
          </p:txBody>
        </p:sp>
        <p:sp>
          <p:nvSpPr>
            <p:cNvPr id="9" name="TextBox 9"/>
            <p:cNvSpPr txBox="1"/>
            <p:nvPr/>
          </p:nvSpPr>
          <p:spPr>
            <a:xfrm>
              <a:off x="0" y="1529292"/>
              <a:ext cx="5010453" cy="1131358"/>
            </a:xfrm>
            <a:prstGeom prst="rect">
              <a:avLst/>
            </a:prstGeom>
          </p:spPr>
          <p:txBody>
            <a:bodyPr lIns="0" tIns="0" rIns="0" bIns="0" rtlCol="0" anchor="t">
              <a:spAutoFit/>
            </a:bodyPr>
            <a:lstStyle/>
            <a:p>
              <a:pPr algn="ctr">
                <a:lnSpc>
                  <a:spcPts val="3500"/>
                </a:lnSpc>
                <a:spcBef>
                  <a:spcPct val="0"/>
                </a:spcBef>
              </a:pPr>
              <a:r>
                <a:rPr lang="en-US" sz="2500">
                  <a:solidFill>
                    <a:srgbClr val="F6FFFB"/>
                  </a:solidFill>
                  <a:latin typeface="Open Sauce Bold"/>
                </a:rPr>
                <a:t>FIXING BAKCEND  OPTIMIZE MODEL</a:t>
              </a:r>
            </a:p>
          </p:txBody>
        </p:sp>
      </p:grpSp>
      <p:grpSp>
        <p:nvGrpSpPr>
          <p:cNvPr id="10" name="Group 10"/>
          <p:cNvGrpSpPr/>
          <p:nvPr/>
        </p:nvGrpSpPr>
        <p:grpSpPr>
          <a:xfrm>
            <a:off x="12999130" y="6513169"/>
            <a:ext cx="3757839" cy="1995488"/>
            <a:chOff x="0" y="0"/>
            <a:chExt cx="5010453" cy="2660651"/>
          </a:xfrm>
        </p:grpSpPr>
        <p:sp>
          <p:nvSpPr>
            <p:cNvPr id="11" name="TextBox 11"/>
            <p:cNvSpPr txBox="1"/>
            <p:nvPr/>
          </p:nvSpPr>
          <p:spPr>
            <a:xfrm>
              <a:off x="0" y="38100"/>
              <a:ext cx="5010453" cy="973667"/>
            </a:xfrm>
            <a:prstGeom prst="rect">
              <a:avLst/>
            </a:prstGeom>
          </p:spPr>
          <p:txBody>
            <a:bodyPr lIns="0" tIns="0" rIns="0" bIns="0" rtlCol="0" anchor="t">
              <a:spAutoFit/>
            </a:bodyPr>
            <a:lstStyle/>
            <a:p>
              <a:pPr algn="ctr">
                <a:lnSpc>
                  <a:spcPts val="5500"/>
                </a:lnSpc>
              </a:pPr>
              <a:r>
                <a:rPr lang="en-US" sz="5000" spc="-50">
                  <a:solidFill>
                    <a:srgbClr val="F6FFFB"/>
                  </a:solidFill>
                  <a:latin typeface="Open Sauce Bold"/>
                </a:rPr>
                <a:t>November</a:t>
              </a:r>
            </a:p>
          </p:txBody>
        </p:sp>
        <p:sp>
          <p:nvSpPr>
            <p:cNvPr id="12" name="TextBox 12"/>
            <p:cNvSpPr txBox="1"/>
            <p:nvPr/>
          </p:nvSpPr>
          <p:spPr>
            <a:xfrm>
              <a:off x="0" y="1529292"/>
              <a:ext cx="5010453" cy="1131358"/>
            </a:xfrm>
            <a:prstGeom prst="rect">
              <a:avLst/>
            </a:prstGeom>
          </p:spPr>
          <p:txBody>
            <a:bodyPr lIns="0" tIns="0" rIns="0" bIns="0" rtlCol="0" anchor="t">
              <a:spAutoFit/>
            </a:bodyPr>
            <a:lstStyle/>
            <a:p>
              <a:pPr algn="ctr">
                <a:lnSpc>
                  <a:spcPts val="3500"/>
                </a:lnSpc>
                <a:spcBef>
                  <a:spcPct val="0"/>
                </a:spcBef>
              </a:pPr>
              <a:r>
                <a:rPr lang="en-US" sz="2500">
                  <a:solidFill>
                    <a:srgbClr val="F6FFFB"/>
                  </a:solidFill>
                  <a:latin typeface="Open Sauce Bold"/>
                </a:rPr>
                <a:t>LAUNCHING PRODUCT ON PLAY STORE</a:t>
              </a:r>
            </a:p>
          </p:txBody>
        </p:sp>
      </p:grpSp>
      <p:grpSp>
        <p:nvGrpSpPr>
          <p:cNvPr id="13" name="Group 13"/>
          <p:cNvGrpSpPr/>
          <p:nvPr/>
        </p:nvGrpSpPr>
        <p:grpSpPr>
          <a:xfrm>
            <a:off x="7265080" y="6513169"/>
            <a:ext cx="3757839" cy="1995488"/>
            <a:chOff x="0" y="0"/>
            <a:chExt cx="5010453" cy="2660651"/>
          </a:xfrm>
        </p:grpSpPr>
        <p:sp>
          <p:nvSpPr>
            <p:cNvPr id="14" name="TextBox 14"/>
            <p:cNvSpPr txBox="1"/>
            <p:nvPr/>
          </p:nvSpPr>
          <p:spPr>
            <a:xfrm>
              <a:off x="0" y="38100"/>
              <a:ext cx="5010453" cy="973667"/>
            </a:xfrm>
            <a:prstGeom prst="rect">
              <a:avLst/>
            </a:prstGeom>
          </p:spPr>
          <p:txBody>
            <a:bodyPr lIns="0" tIns="0" rIns="0" bIns="0" rtlCol="0" anchor="t">
              <a:spAutoFit/>
            </a:bodyPr>
            <a:lstStyle/>
            <a:p>
              <a:pPr algn="ctr">
                <a:lnSpc>
                  <a:spcPts val="5500"/>
                </a:lnSpc>
              </a:pPr>
              <a:r>
                <a:rPr lang="en-US" sz="5000" spc="-50">
                  <a:solidFill>
                    <a:srgbClr val="F6FFFB"/>
                  </a:solidFill>
                  <a:latin typeface="Open Sauce Bold"/>
                </a:rPr>
                <a:t>September</a:t>
              </a:r>
            </a:p>
          </p:txBody>
        </p:sp>
        <p:sp>
          <p:nvSpPr>
            <p:cNvPr id="15" name="TextBox 15"/>
            <p:cNvSpPr txBox="1"/>
            <p:nvPr/>
          </p:nvSpPr>
          <p:spPr>
            <a:xfrm>
              <a:off x="0" y="1529292"/>
              <a:ext cx="5010453" cy="1131358"/>
            </a:xfrm>
            <a:prstGeom prst="rect">
              <a:avLst/>
            </a:prstGeom>
          </p:spPr>
          <p:txBody>
            <a:bodyPr lIns="0" tIns="0" rIns="0" bIns="0" rtlCol="0" anchor="t">
              <a:spAutoFit/>
            </a:bodyPr>
            <a:lstStyle/>
            <a:p>
              <a:pPr algn="ctr">
                <a:lnSpc>
                  <a:spcPts val="3500"/>
                </a:lnSpc>
                <a:spcBef>
                  <a:spcPct val="0"/>
                </a:spcBef>
              </a:pPr>
              <a:r>
                <a:rPr lang="en-US" sz="2500">
                  <a:solidFill>
                    <a:srgbClr val="F6FFFB"/>
                  </a:solidFill>
                  <a:latin typeface="Open Sauce Bold"/>
                </a:rPr>
                <a:t>TESTING &amp; EVALUATE PRODUCT</a:t>
              </a:r>
            </a:p>
          </p:txBody>
        </p:sp>
      </p:grpSp>
      <p:grpSp>
        <p:nvGrpSpPr>
          <p:cNvPr id="16" name="Group 16"/>
          <p:cNvGrpSpPr/>
          <p:nvPr/>
        </p:nvGrpSpPr>
        <p:grpSpPr>
          <a:xfrm>
            <a:off x="11606769" y="7276220"/>
            <a:ext cx="808513" cy="259834"/>
            <a:chOff x="0" y="0"/>
            <a:chExt cx="1335705" cy="429260"/>
          </a:xfrm>
        </p:grpSpPr>
        <p:sp>
          <p:nvSpPr>
            <p:cNvPr id="17" name="Freeform 17"/>
            <p:cNvSpPr/>
            <p:nvPr/>
          </p:nvSpPr>
          <p:spPr>
            <a:xfrm>
              <a:off x="0" y="-5080"/>
              <a:ext cx="1335705" cy="434340"/>
            </a:xfrm>
            <a:custGeom>
              <a:avLst/>
              <a:gdLst/>
              <a:ahLst/>
              <a:cxnLst/>
              <a:rect l="l" t="t" r="r" b="b"/>
              <a:pathLst>
                <a:path w="1335705" h="434340">
                  <a:moveTo>
                    <a:pt x="1317925" y="187960"/>
                  </a:moveTo>
                  <a:lnTo>
                    <a:pt x="1056305" y="11430"/>
                  </a:lnTo>
                  <a:cubicBezTo>
                    <a:pt x="1038525" y="0"/>
                    <a:pt x="1015665" y="3810"/>
                    <a:pt x="1002965" y="21590"/>
                  </a:cubicBezTo>
                  <a:cubicBezTo>
                    <a:pt x="991535" y="39370"/>
                    <a:pt x="995345" y="62230"/>
                    <a:pt x="1013125" y="74930"/>
                  </a:cubicBezTo>
                  <a:lnTo>
                    <a:pt x="1171875" y="181610"/>
                  </a:lnTo>
                  <a:lnTo>
                    <a:pt x="0" y="181610"/>
                  </a:lnTo>
                  <a:lnTo>
                    <a:pt x="0" y="257810"/>
                  </a:lnTo>
                  <a:lnTo>
                    <a:pt x="1171875" y="257810"/>
                  </a:lnTo>
                  <a:lnTo>
                    <a:pt x="1013125" y="364490"/>
                  </a:lnTo>
                  <a:cubicBezTo>
                    <a:pt x="995345" y="375920"/>
                    <a:pt x="991535" y="400050"/>
                    <a:pt x="1002965" y="417830"/>
                  </a:cubicBezTo>
                  <a:cubicBezTo>
                    <a:pt x="1010585" y="429260"/>
                    <a:pt x="1022015" y="434340"/>
                    <a:pt x="1034715" y="434340"/>
                  </a:cubicBezTo>
                  <a:cubicBezTo>
                    <a:pt x="1042335" y="434340"/>
                    <a:pt x="1049955" y="431800"/>
                    <a:pt x="1056305" y="427990"/>
                  </a:cubicBezTo>
                  <a:lnTo>
                    <a:pt x="1319195" y="251460"/>
                  </a:lnTo>
                  <a:cubicBezTo>
                    <a:pt x="1329355" y="243840"/>
                    <a:pt x="1335705" y="232410"/>
                    <a:pt x="1335705" y="219710"/>
                  </a:cubicBezTo>
                  <a:cubicBezTo>
                    <a:pt x="1335705" y="207010"/>
                    <a:pt x="1329355" y="195580"/>
                    <a:pt x="1317925" y="187960"/>
                  </a:cubicBezTo>
                  <a:close/>
                </a:path>
              </a:pathLst>
            </a:custGeom>
            <a:solidFill>
              <a:srgbClr val="F6FFFB"/>
            </a:solidFill>
          </p:spPr>
        </p:sp>
      </p:grpSp>
      <p:sp>
        <p:nvSpPr>
          <p:cNvPr id="18" name="AutoShape 18"/>
          <p:cNvSpPr/>
          <p:nvPr/>
        </p:nvSpPr>
        <p:spPr>
          <a:xfrm>
            <a:off x="0" y="5145448"/>
            <a:ext cx="18288000" cy="0"/>
          </a:xfrm>
          <a:prstGeom prst="line">
            <a:avLst/>
          </a:prstGeom>
          <a:ln w="9525" cap="rnd">
            <a:solidFill>
              <a:srgbClr val="F6FFFB"/>
            </a:solidFill>
            <a:prstDash val="solid"/>
            <a:headEnd type="none" w="sm" len="sm"/>
            <a:tailEnd type="none" w="sm" len="sm"/>
          </a:ln>
        </p:spPr>
      </p:sp>
      <p:pic>
        <p:nvPicPr>
          <p:cNvPr id="19" name="Picture 19"/>
          <p:cNvPicPr>
            <a:picLocks noChangeAspect="1"/>
          </p:cNvPicPr>
          <p:nvPr/>
        </p:nvPicPr>
        <p:blipFill>
          <a:blip r:embed="rId2"/>
          <a:srcRect/>
          <a:stretch>
            <a:fillRect/>
          </a:stretch>
        </p:blipFill>
        <p:spPr>
          <a:xfrm>
            <a:off x="16179359" y="503806"/>
            <a:ext cx="1079941" cy="10497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grpSp>
        <p:nvGrpSpPr>
          <p:cNvPr id="22" name="Group 2">
            <a:extLst>
              <a:ext uri="{FF2B5EF4-FFF2-40B4-BE49-F238E27FC236}">
                <a16:creationId xmlns:a16="http://schemas.microsoft.com/office/drawing/2014/main" id="{510D40E7-B9C8-E34E-B120-A1076A71CEE8}"/>
              </a:ext>
            </a:extLst>
          </p:cNvPr>
          <p:cNvGrpSpPr/>
          <p:nvPr/>
        </p:nvGrpSpPr>
        <p:grpSpPr>
          <a:xfrm>
            <a:off x="6307212" y="7421433"/>
            <a:ext cx="1132003" cy="363796"/>
            <a:chOff x="0" y="0"/>
            <a:chExt cx="1335705" cy="429260"/>
          </a:xfrm>
        </p:grpSpPr>
        <p:sp>
          <p:nvSpPr>
            <p:cNvPr id="23" name="Freeform 3">
              <a:extLst>
                <a:ext uri="{FF2B5EF4-FFF2-40B4-BE49-F238E27FC236}">
                  <a16:creationId xmlns:a16="http://schemas.microsoft.com/office/drawing/2014/main" id="{AB024273-830B-FC66-1462-D690E1BD67AD}"/>
                </a:ext>
              </a:extLst>
            </p:cNvPr>
            <p:cNvSpPr/>
            <p:nvPr/>
          </p:nvSpPr>
          <p:spPr>
            <a:xfrm>
              <a:off x="0" y="-5080"/>
              <a:ext cx="1335705" cy="434340"/>
            </a:xfrm>
            <a:custGeom>
              <a:avLst/>
              <a:gdLst/>
              <a:ahLst/>
              <a:cxnLst/>
              <a:rect l="l" t="t" r="r" b="b"/>
              <a:pathLst>
                <a:path w="1335705" h="434340">
                  <a:moveTo>
                    <a:pt x="1317925" y="187960"/>
                  </a:moveTo>
                  <a:lnTo>
                    <a:pt x="1056305" y="11430"/>
                  </a:lnTo>
                  <a:cubicBezTo>
                    <a:pt x="1038525" y="0"/>
                    <a:pt x="1015665" y="3810"/>
                    <a:pt x="1002965" y="21590"/>
                  </a:cubicBezTo>
                  <a:cubicBezTo>
                    <a:pt x="991535" y="39370"/>
                    <a:pt x="995345" y="62230"/>
                    <a:pt x="1013125" y="74930"/>
                  </a:cubicBezTo>
                  <a:lnTo>
                    <a:pt x="1171875" y="181610"/>
                  </a:lnTo>
                  <a:lnTo>
                    <a:pt x="0" y="181610"/>
                  </a:lnTo>
                  <a:lnTo>
                    <a:pt x="0" y="257810"/>
                  </a:lnTo>
                  <a:lnTo>
                    <a:pt x="1171875" y="257810"/>
                  </a:lnTo>
                  <a:lnTo>
                    <a:pt x="1013125" y="364490"/>
                  </a:lnTo>
                  <a:cubicBezTo>
                    <a:pt x="995345" y="375920"/>
                    <a:pt x="991535" y="400050"/>
                    <a:pt x="1002965" y="417830"/>
                  </a:cubicBezTo>
                  <a:cubicBezTo>
                    <a:pt x="1010585" y="429260"/>
                    <a:pt x="1022015" y="434340"/>
                    <a:pt x="1034715" y="434340"/>
                  </a:cubicBezTo>
                  <a:cubicBezTo>
                    <a:pt x="1042335" y="434340"/>
                    <a:pt x="1049955" y="431800"/>
                    <a:pt x="1056305" y="427990"/>
                  </a:cubicBezTo>
                  <a:lnTo>
                    <a:pt x="1319195" y="251460"/>
                  </a:lnTo>
                  <a:cubicBezTo>
                    <a:pt x="1329355" y="243840"/>
                    <a:pt x="1335705" y="232410"/>
                    <a:pt x="1335705" y="219710"/>
                  </a:cubicBezTo>
                  <a:cubicBezTo>
                    <a:pt x="1335705" y="207010"/>
                    <a:pt x="1329355" y="195580"/>
                    <a:pt x="1317925" y="187960"/>
                  </a:cubicBezTo>
                  <a:close/>
                </a:path>
              </a:pathLst>
            </a:custGeom>
            <a:solidFill>
              <a:srgbClr val="F6FFFB"/>
            </a:solidFill>
          </p:spPr>
        </p:sp>
      </p:grpSp>
      <p:grpSp>
        <p:nvGrpSpPr>
          <p:cNvPr id="24" name="Group 4">
            <a:extLst>
              <a:ext uri="{FF2B5EF4-FFF2-40B4-BE49-F238E27FC236}">
                <a16:creationId xmlns:a16="http://schemas.microsoft.com/office/drawing/2014/main" id="{65CF11D1-61F6-4893-E27E-6DE203C9CAF8}"/>
              </a:ext>
            </a:extLst>
          </p:cNvPr>
          <p:cNvGrpSpPr/>
          <p:nvPr/>
        </p:nvGrpSpPr>
        <p:grpSpPr>
          <a:xfrm>
            <a:off x="667929" y="1765049"/>
            <a:ext cx="16952142" cy="2488527"/>
            <a:chOff x="0" y="0"/>
            <a:chExt cx="22602857" cy="3318036"/>
          </a:xfrm>
        </p:grpSpPr>
        <p:sp>
          <p:nvSpPr>
            <p:cNvPr id="25" name="TextBox 5">
              <a:extLst>
                <a:ext uri="{FF2B5EF4-FFF2-40B4-BE49-F238E27FC236}">
                  <a16:creationId xmlns:a16="http://schemas.microsoft.com/office/drawing/2014/main" id="{BAE9CCEF-BBB8-9AFA-9752-DB5A9D23FED6}"/>
                </a:ext>
              </a:extLst>
            </p:cNvPr>
            <p:cNvSpPr txBox="1"/>
            <p:nvPr/>
          </p:nvSpPr>
          <p:spPr>
            <a:xfrm>
              <a:off x="0" y="85725"/>
              <a:ext cx="22602857" cy="1937808"/>
            </a:xfrm>
            <a:prstGeom prst="rect">
              <a:avLst/>
            </a:prstGeom>
          </p:spPr>
          <p:txBody>
            <a:bodyPr lIns="0" tIns="0" rIns="0" bIns="0" rtlCol="0" anchor="t">
              <a:spAutoFit/>
            </a:bodyPr>
            <a:lstStyle/>
            <a:p>
              <a:pPr algn="ctr">
                <a:lnSpc>
                  <a:spcPts val="11000"/>
                </a:lnSpc>
              </a:pPr>
              <a:r>
                <a:rPr lang="en-US" sz="10000" spc="-99">
                  <a:solidFill>
                    <a:srgbClr val="F6FFFB"/>
                  </a:solidFill>
                  <a:latin typeface="Open Sauce Bold"/>
                </a:rPr>
                <a:t>Future Plan Product</a:t>
              </a:r>
            </a:p>
          </p:txBody>
        </p:sp>
        <p:sp>
          <p:nvSpPr>
            <p:cNvPr id="26" name="TextBox 6">
              <a:extLst>
                <a:ext uri="{FF2B5EF4-FFF2-40B4-BE49-F238E27FC236}">
                  <a16:creationId xmlns:a16="http://schemas.microsoft.com/office/drawing/2014/main" id="{50E2EBA7-8611-67CA-F473-C2657BB1065A}"/>
                </a:ext>
              </a:extLst>
            </p:cNvPr>
            <p:cNvSpPr txBox="1"/>
            <p:nvPr/>
          </p:nvSpPr>
          <p:spPr>
            <a:xfrm>
              <a:off x="0" y="2641761"/>
              <a:ext cx="22602857" cy="676275"/>
            </a:xfrm>
            <a:prstGeom prst="rect">
              <a:avLst/>
            </a:prstGeom>
          </p:spPr>
          <p:txBody>
            <a:bodyPr lIns="0" tIns="0" rIns="0" bIns="0" rtlCol="0" anchor="t">
              <a:spAutoFit/>
            </a:bodyPr>
            <a:lstStyle/>
            <a:p>
              <a:pPr algn="ctr">
                <a:lnSpc>
                  <a:spcPts val="4200"/>
                </a:lnSpc>
                <a:spcBef>
                  <a:spcPct val="0"/>
                </a:spcBef>
              </a:pPr>
              <a:r>
                <a:rPr lang="en-US" sz="3000">
                  <a:solidFill>
                    <a:srgbClr val="F6FFFB"/>
                  </a:solidFill>
                  <a:latin typeface="Open Sauce"/>
                </a:rPr>
                <a:t>Skinsis for future</a:t>
              </a:r>
            </a:p>
          </p:txBody>
        </p:sp>
      </p:grpSp>
      <p:grpSp>
        <p:nvGrpSpPr>
          <p:cNvPr id="27" name="Group 7">
            <a:extLst>
              <a:ext uri="{FF2B5EF4-FFF2-40B4-BE49-F238E27FC236}">
                <a16:creationId xmlns:a16="http://schemas.microsoft.com/office/drawing/2014/main" id="{AB595D0F-DF4B-94BF-1A8B-79D6DB9EC09A}"/>
              </a:ext>
            </a:extLst>
          </p:cNvPr>
          <p:cNvGrpSpPr/>
          <p:nvPr/>
        </p:nvGrpSpPr>
        <p:grpSpPr>
          <a:xfrm>
            <a:off x="1247797" y="6386512"/>
            <a:ext cx="5364948" cy="2871788"/>
            <a:chOff x="0" y="0"/>
            <a:chExt cx="7153263" cy="3829051"/>
          </a:xfrm>
        </p:grpSpPr>
        <p:sp>
          <p:nvSpPr>
            <p:cNvPr id="28" name="TextBox 8">
              <a:extLst>
                <a:ext uri="{FF2B5EF4-FFF2-40B4-BE49-F238E27FC236}">
                  <a16:creationId xmlns:a16="http://schemas.microsoft.com/office/drawing/2014/main" id="{D078A8F1-7FB2-1110-9938-2C24BAB372B9}"/>
                </a:ext>
              </a:extLst>
            </p:cNvPr>
            <p:cNvSpPr txBox="1"/>
            <p:nvPr/>
          </p:nvSpPr>
          <p:spPr>
            <a:xfrm>
              <a:off x="0" y="38100"/>
              <a:ext cx="7153263" cy="973667"/>
            </a:xfrm>
            <a:prstGeom prst="rect">
              <a:avLst/>
            </a:prstGeom>
          </p:spPr>
          <p:txBody>
            <a:bodyPr lIns="0" tIns="0" rIns="0" bIns="0" rtlCol="0" anchor="t">
              <a:spAutoFit/>
            </a:bodyPr>
            <a:lstStyle/>
            <a:p>
              <a:pPr algn="ctr">
                <a:lnSpc>
                  <a:spcPts val="5500"/>
                </a:lnSpc>
              </a:pPr>
              <a:r>
                <a:rPr lang="en-US" sz="5000" spc="-50">
                  <a:solidFill>
                    <a:srgbClr val="F6FFFB"/>
                  </a:solidFill>
                  <a:latin typeface="Open Sauce Bold"/>
                </a:rPr>
                <a:t>2023</a:t>
              </a:r>
            </a:p>
          </p:txBody>
        </p:sp>
        <p:sp>
          <p:nvSpPr>
            <p:cNvPr id="29" name="TextBox 9">
              <a:extLst>
                <a:ext uri="{FF2B5EF4-FFF2-40B4-BE49-F238E27FC236}">
                  <a16:creationId xmlns:a16="http://schemas.microsoft.com/office/drawing/2014/main" id="{8FD62D7F-0C3D-0E5E-7266-9AF88171F80F}"/>
                </a:ext>
              </a:extLst>
            </p:cNvPr>
            <p:cNvSpPr txBox="1"/>
            <p:nvPr/>
          </p:nvSpPr>
          <p:spPr>
            <a:xfrm>
              <a:off x="0" y="1529292"/>
              <a:ext cx="7153263" cy="2299758"/>
            </a:xfrm>
            <a:prstGeom prst="rect">
              <a:avLst/>
            </a:prstGeom>
          </p:spPr>
          <p:txBody>
            <a:bodyPr lIns="0" tIns="0" rIns="0" bIns="0" rtlCol="0" anchor="t">
              <a:spAutoFit/>
            </a:bodyPr>
            <a:lstStyle/>
            <a:p>
              <a:pPr algn="ctr">
                <a:lnSpc>
                  <a:spcPts val="3499"/>
                </a:lnSpc>
              </a:pPr>
              <a:r>
                <a:rPr lang="en-US" sz="2499">
                  <a:solidFill>
                    <a:srgbClr val="F6FFFB"/>
                  </a:solidFill>
                  <a:latin typeface="Open Sauce Bold"/>
                </a:rPr>
                <a:t>NEW FEATURE ADD RECOMENDATION DERMATOLOGIS EXPERT</a:t>
              </a:r>
            </a:p>
            <a:p>
              <a:pPr algn="ctr">
                <a:lnSpc>
                  <a:spcPts val="3500"/>
                </a:lnSpc>
                <a:spcBef>
                  <a:spcPct val="0"/>
                </a:spcBef>
              </a:pPr>
              <a:endParaRPr lang="en-US" sz="2499">
                <a:solidFill>
                  <a:srgbClr val="F6FFFB"/>
                </a:solidFill>
                <a:latin typeface="Open Sauce Bold"/>
              </a:endParaRPr>
            </a:p>
          </p:txBody>
        </p:sp>
      </p:grpSp>
      <p:grpSp>
        <p:nvGrpSpPr>
          <p:cNvPr id="30" name="Group 10">
            <a:extLst>
              <a:ext uri="{FF2B5EF4-FFF2-40B4-BE49-F238E27FC236}">
                <a16:creationId xmlns:a16="http://schemas.microsoft.com/office/drawing/2014/main" id="{C4E0A650-68DD-3910-81E6-83DDB1179EBF}"/>
              </a:ext>
            </a:extLst>
          </p:cNvPr>
          <p:cNvGrpSpPr/>
          <p:nvPr/>
        </p:nvGrpSpPr>
        <p:grpSpPr>
          <a:xfrm>
            <a:off x="13320004" y="6568410"/>
            <a:ext cx="3720199" cy="2433638"/>
            <a:chOff x="0" y="0"/>
            <a:chExt cx="4960265" cy="3244851"/>
          </a:xfrm>
        </p:grpSpPr>
        <p:sp>
          <p:nvSpPr>
            <p:cNvPr id="31" name="TextBox 11">
              <a:extLst>
                <a:ext uri="{FF2B5EF4-FFF2-40B4-BE49-F238E27FC236}">
                  <a16:creationId xmlns:a16="http://schemas.microsoft.com/office/drawing/2014/main" id="{9A61F5D0-0AB6-1DE7-437A-46AFAECEBD2A}"/>
                </a:ext>
              </a:extLst>
            </p:cNvPr>
            <p:cNvSpPr txBox="1"/>
            <p:nvPr/>
          </p:nvSpPr>
          <p:spPr>
            <a:xfrm>
              <a:off x="0" y="38100"/>
              <a:ext cx="4960265" cy="973667"/>
            </a:xfrm>
            <a:prstGeom prst="rect">
              <a:avLst/>
            </a:prstGeom>
          </p:spPr>
          <p:txBody>
            <a:bodyPr lIns="0" tIns="0" rIns="0" bIns="0" rtlCol="0" anchor="t">
              <a:spAutoFit/>
            </a:bodyPr>
            <a:lstStyle/>
            <a:p>
              <a:pPr algn="ctr">
                <a:lnSpc>
                  <a:spcPts val="5500"/>
                </a:lnSpc>
              </a:pPr>
              <a:r>
                <a:rPr lang="en-US" sz="5000" spc="-50">
                  <a:solidFill>
                    <a:srgbClr val="F6FFFB"/>
                  </a:solidFill>
                  <a:latin typeface="Open Sauce Bold"/>
                </a:rPr>
                <a:t>2025</a:t>
              </a:r>
            </a:p>
          </p:txBody>
        </p:sp>
        <p:sp>
          <p:nvSpPr>
            <p:cNvPr id="32" name="TextBox 12">
              <a:extLst>
                <a:ext uri="{FF2B5EF4-FFF2-40B4-BE49-F238E27FC236}">
                  <a16:creationId xmlns:a16="http://schemas.microsoft.com/office/drawing/2014/main" id="{0516FF00-321A-D928-61C8-33BD276BF8D5}"/>
                </a:ext>
              </a:extLst>
            </p:cNvPr>
            <p:cNvSpPr txBox="1"/>
            <p:nvPr/>
          </p:nvSpPr>
          <p:spPr>
            <a:xfrm>
              <a:off x="0" y="1529292"/>
              <a:ext cx="4960265" cy="1715558"/>
            </a:xfrm>
            <a:prstGeom prst="rect">
              <a:avLst/>
            </a:prstGeom>
          </p:spPr>
          <p:txBody>
            <a:bodyPr lIns="0" tIns="0" rIns="0" bIns="0" rtlCol="0" anchor="t">
              <a:spAutoFit/>
            </a:bodyPr>
            <a:lstStyle/>
            <a:p>
              <a:pPr algn="ctr">
                <a:lnSpc>
                  <a:spcPts val="3500"/>
                </a:lnSpc>
                <a:spcBef>
                  <a:spcPct val="0"/>
                </a:spcBef>
              </a:pPr>
              <a:r>
                <a:rPr lang="en-US" sz="2500">
                  <a:solidFill>
                    <a:srgbClr val="F6FFFB"/>
                  </a:solidFill>
                  <a:latin typeface="Open Sauce Bold"/>
                </a:rPr>
                <a:t>BECOME MEDICINE &amp; SKINCARE ONLINE SHOP</a:t>
              </a:r>
            </a:p>
          </p:txBody>
        </p:sp>
      </p:grpSp>
      <p:grpSp>
        <p:nvGrpSpPr>
          <p:cNvPr id="33" name="Group 13">
            <a:extLst>
              <a:ext uri="{FF2B5EF4-FFF2-40B4-BE49-F238E27FC236}">
                <a16:creationId xmlns:a16="http://schemas.microsoft.com/office/drawing/2014/main" id="{063EDDF5-23C2-08BA-0F1C-E7BD6F2D8211}"/>
              </a:ext>
            </a:extLst>
          </p:cNvPr>
          <p:cNvGrpSpPr/>
          <p:nvPr/>
        </p:nvGrpSpPr>
        <p:grpSpPr>
          <a:xfrm>
            <a:off x="7924990" y="6386512"/>
            <a:ext cx="3291600" cy="1995488"/>
            <a:chOff x="0" y="0"/>
            <a:chExt cx="4388800" cy="2660651"/>
          </a:xfrm>
        </p:grpSpPr>
        <p:sp>
          <p:nvSpPr>
            <p:cNvPr id="34" name="TextBox 14">
              <a:extLst>
                <a:ext uri="{FF2B5EF4-FFF2-40B4-BE49-F238E27FC236}">
                  <a16:creationId xmlns:a16="http://schemas.microsoft.com/office/drawing/2014/main" id="{FCFF9350-76F1-D01B-37F6-D0E86CA004E9}"/>
                </a:ext>
              </a:extLst>
            </p:cNvPr>
            <p:cNvSpPr txBox="1"/>
            <p:nvPr/>
          </p:nvSpPr>
          <p:spPr>
            <a:xfrm>
              <a:off x="0" y="38100"/>
              <a:ext cx="4388800" cy="973667"/>
            </a:xfrm>
            <a:prstGeom prst="rect">
              <a:avLst/>
            </a:prstGeom>
          </p:spPr>
          <p:txBody>
            <a:bodyPr lIns="0" tIns="0" rIns="0" bIns="0" rtlCol="0" anchor="t">
              <a:spAutoFit/>
            </a:bodyPr>
            <a:lstStyle/>
            <a:p>
              <a:pPr algn="ctr">
                <a:lnSpc>
                  <a:spcPts val="5500"/>
                </a:lnSpc>
              </a:pPr>
              <a:r>
                <a:rPr lang="en-US" sz="5000" spc="-50">
                  <a:solidFill>
                    <a:srgbClr val="F6FFFB"/>
                  </a:solidFill>
                  <a:latin typeface="Open Sauce Bold"/>
                </a:rPr>
                <a:t>2024</a:t>
              </a:r>
            </a:p>
          </p:txBody>
        </p:sp>
        <p:sp>
          <p:nvSpPr>
            <p:cNvPr id="35" name="TextBox 15">
              <a:extLst>
                <a:ext uri="{FF2B5EF4-FFF2-40B4-BE49-F238E27FC236}">
                  <a16:creationId xmlns:a16="http://schemas.microsoft.com/office/drawing/2014/main" id="{E141BA9A-EACD-29AA-8674-FBA1A6EF170B}"/>
                </a:ext>
              </a:extLst>
            </p:cNvPr>
            <p:cNvSpPr txBox="1"/>
            <p:nvPr/>
          </p:nvSpPr>
          <p:spPr>
            <a:xfrm>
              <a:off x="0" y="1529292"/>
              <a:ext cx="4388800" cy="1131358"/>
            </a:xfrm>
            <a:prstGeom prst="rect">
              <a:avLst/>
            </a:prstGeom>
          </p:spPr>
          <p:txBody>
            <a:bodyPr lIns="0" tIns="0" rIns="0" bIns="0" rtlCol="0" anchor="t">
              <a:spAutoFit/>
            </a:bodyPr>
            <a:lstStyle/>
            <a:p>
              <a:pPr algn="ctr">
                <a:lnSpc>
                  <a:spcPts val="3500"/>
                </a:lnSpc>
                <a:spcBef>
                  <a:spcPct val="0"/>
                </a:spcBef>
              </a:pPr>
              <a:r>
                <a:rPr lang="en-US" sz="2500">
                  <a:solidFill>
                    <a:srgbClr val="F6FFFB"/>
                  </a:solidFill>
                  <a:latin typeface="Open Sauce Bold"/>
                </a:rPr>
                <a:t>NEW FEATURE ADD CHATBOT</a:t>
              </a:r>
            </a:p>
          </p:txBody>
        </p:sp>
      </p:grpSp>
      <p:grpSp>
        <p:nvGrpSpPr>
          <p:cNvPr id="36" name="Group 16">
            <a:extLst>
              <a:ext uri="{FF2B5EF4-FFF2-40B4-BE49-F238E27FC236}">
                <a16:creationId xmlns:a16="http://schemas.microsoft.com/office/drawing/2014/main" id="{2872C527-D582-57BA-3CB9-2003D8F9985F}"/>
              </a:ext>
            </a:extLst>
          </p:cNvPr>
          <p:cNvGrpSpPr/>
          <p:nvPr/>
        </p:nvGrpSpPr>
        <p:grpSpPr>
          <a:xfrm>
            <a:off x="11702365" y="7384256"/>
            <a:ext cx="1132003" cy="363796"/>
            <a:chOff x="0" y="0"/>
            <a:chExt cx="1335705" cy="429260"/>
          </a:xfrm>
        </p:grpSpPr>
        <p:sp>
          <p:nvSpPr>
            <p:cNvPr id="37" name="Freeform 17">
              <a:extLst>
                <a:ext uri="{FF2B5EF4-FFF2-40B4-BE49-F238E27FC236}">
                  <a16:creationId xmlns:a16="http://schemas.microsoft.com/office/drawing/2014/main" id="{42EFB73F-3BEE-8948-DC26-E6F7A372135B}"/>
                </a:ext>
              </a:extLst>
            </p:cNvPr>
            <p:cNvSpPr/>
            <p:nvPr/>
          </p:nvSpPr>
          <p:spPr>
            <a:xfrm>
              <a:off x="0" y="-5080"/>
              <a:ext cx="1335705" cy="434340"/>
            </a:xfrm>
            <a:custGeom>
              <a:avLst/>
              <a:gdLst/>
              <a:ahLst/>
              <a:cxnLst/>
              <a:rect l="l" t="t" r="r" b="b"/>
              <a:pathLst>
                <a:path w="1335705" h="434340">
                  <a:moveTo>
                    <a:pt x="1317925" y="187960"/>
                  </a:moveTo>
                  <a:lnTo>
                    <a:pt x="1056305" y="11430"/>
                  </a:lnTo>
                  <a:cubicBezTo>
                    <a:pt x="1038525" y="0"/>
                    <a:pt x="1015665" y="3810"/>
                    <a:pt x="1002965" y="21590"/>
                  </a:cubicBezTo>
                  <a:cubicBezTo>
                    <a:pt x="991535" y="39370"/>
                    <a:pt x="995345" y="62230"/>
                    <a:pt x="1013125" y="74930"/>
                  </a:cubicBezTo>
                  <a:lnTo>
                    <a:pt x="1171875" y="181610"/>
                  </a:lnTo>
                  <a:lnTo>
                    <a:pt x="0" y="181610"/>
                  </a:lnTo>
                  <a:lnTo>
                    <a:pt x="0" y="257810"/>
                  </a:lnTo>
                  <a:lnTo>
                    <a:pt x="1171875" y="257810"/>
                  </a:lnTo>
                  <a:lnTo>
                    <a:pt x="1013125" y="364490"/>
                  </a:lnTo>
                  <a:cubicBezTo>
                    <a:pt x="995345" y="375920"/>
                    <a:pt x="991535" y="400050"/>
                    <a:pt x="1002965" y="417830"/>
                  </a:cubicBezTo>
                  <a:cubicBezTo>
                    <a:pt x="1010585" y="429260"/>
                    <a:pt x="1022015" y="434340"/>
                    <a:pt x="1034715" y="434340"/>
                  </a:cubicBezTo>
                  <a:cubicBezTo>
                    <a:pt x="1042335" y="434340"/>
                    <a:pt x="1049955" y="431800"/>
                    <a:pt x="1056305" y="427990"/>
                  </a:cubicBezTo>
                  <a:lnTo>
                    <a:pt x="1319195" y="251460"/>
                  </a:lnTo>
                  <a:cubicBezTo>
                    <a:pt x="1329355" y="243840"/>
                    <a:pt x="1335705" y="232410"/>
                    <a:pt x="1335705" y="219710"/>
                  </a:cubicBezTo>
                  <a:cubicBezTo>
                    <a:pt x="1335705" y="207010"/>
                    <a:pt x="1329355" y="195580"/>
                    <a:pt x="1317925" y="187960"/>
                  </a:cubicBezTo>
                  <a:close/>
                </a:path>
              </a:pathLst>
            </a:custGeom>
            <a:solidFill>
              <a:srgbClr val="F6FFFB"/>
            </a:solidFill>
          </p:spPr>
        </p:sp>
      </p:grpSp>
      <p:sp>
        <p:nvSpPr>
          <p:cNvPr id="38" name="AutoShape 18">
            <a:extLst>
              <a:ext uri="{FF2B5EF4-FFF2-40B4-BE49-F238E27FC236}">
                <a16:creationId xmlns:a16="http://schemas.microsoft.com/office/drawing/2014/main" id="{09C7C687-95EA-5A40-401B-5B6DFA08ABE5}"/>
              </a:ext>
            </a:extLst>
          </p:cNvPr>
          <p:cNvSpPr/>
          <p:nvPr/>
        </p:nvSpPr>
        <p:spPr>
          <a:xfrm>
            <a:off x="0" y="5133975"/>
            <a:ext cx="18288000" cy="0"/>
          </a:xfrm>
          <a:prstGeom prst="line">
            <a:avLst/>
          </a:prstGeom>
          <a:ln w="9525" cap="rnd">
            <a:solidFill>
              <a:srgbClr val="F6FFFB"/>
            </a:solidFill>
            <a:prstDash val="solid"/>
            <a:headEnd type="none" w="sm" len="sm"/>
            <a:tailEnd type="none" w="sm" len="sm"/>
          </a:ln>
        </p:spPr>
      </p:sp>
      <p:pic>
        <p:nvPicPr>
          <p:cNvPr id="39" name="Picture 19">
            <a:extLst>
              <a:ext uri="{FF2B5EF4-FFF2-40B4-BE49-F238E27FC236}">
                <a16:creationId xmlns:a16="http://schemas.microsoft.com/office/drawing/2014/main" id="{F103294D-0753-131E-EF81-613D81F120A2}"/>
              </a:ext>
            </a:extLst>
          </p:cNvPr>
          <p:cNvPicPr>
            <a:picLocks noChangeAspect="1"/>
          </p:cNvPicPr>
          <p:nvPr/>
        </p:nvPicPr>
        <p:blipFill>
          <a:blip r:embed="rId2"/>
          <a:srcRect/>
          <a:stretch>
            <a:fillRect/>
          </a:stretch>
        </p:blipFill>
        <p:spPr>
          <a:xfrm>
            <a:off x="16179359" y="503806"/>
            <a:ext cx="1079941" cy="10497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grpSp>
        <p:nvGrpSpPr>
          <p:cNvPr id="2" name="Group 2"/>
          <p:cNvGrpSpPr/>
          <p:nvPr/>
        </p:nvGrpSpPr>
        <p:grpSpPr>
          <a:xfrm>
            <a:off x="4143839" y="3578809"/>
            <a:ext cx="10000323" cy="1513470"/>
            <a:chOff x="0" y="0"/>
            <a:chExt cx="4363623" cy="660400"/>
          </a:xfrm>
        </p:grpSpPr>
        <p:sp>
          <p:nvSpPr>
            <p:cNvPr id="3" name="Freeform 3"/>
            <p:cNvSpPr/>
            <p:nvPr/>
          </p:nvSpPr>
          <p:spPr>
            <a:xfrm>
              <a:off x="0" y="0"/>
              <a:ext cx="4363624" cy="660400"/>
            </a:xfrm>
            <a:custGeom>
              <a:avLst/>
              <a:gdLst/>
              <a:ahLst/>
              <a:cxnLst/>
              <a:rect l="l" t="t" r="r" b="b"/>
              <a:pathLst>
                <a:path w="4363624" h="660400">
                  <a:moveTo>
                    <a:pt x="4239163" y="660400"/>
                  </a:moveTo>
                  <a:lnTo>
                    <a:pt x="124460" y="660400"/>
                  </a:lnTo>
                  <a:cubicBezTo>
                    <a:pt x="55880" y="660400"/>
                    <a:pt x="0" y="604520"/>
                    <a:pt x="0" y="535940"/>
                  </a:cubicBezTo>
                  <a:lnTo>
                    <a:pt x="0" y="124460"/>
                  </a:lnTo>
                  <a:cubicBezTo>
                    <a:pt x="0" y="55880"/>
                    <a:pt x="55880" y="0"/>
                    <a:pt x="124460" y="0"/>
                  </a:cubicBezTo>
                  <a:lnTo>
                    <a:pt x="4239164" y="0"/>
                  </a:lnTo>
                  <a:cubicBezTo>
                    <a:pt x="4307744" y="0"/>
                    <a:pt x="4363624" y="55880"/>
                    <a:pt x="4363624" y="124460"/>
                  </a:cubicBezTo>
                  <a:lnTo>
                    <a:pt x="4363624" y="535940"/>
                  </a:lnTo>
                  <a:cubicBezTo>
                    <a:pt x="4363624" y="604520"/>
                    <a:pt x="4307744" y="660400"/>
                    <a:pt x="4239164" y="660400"/>
                  </a:cubicBezTo>
                  <a:close/>
                </a:path>
              </a:pathLst>
            </a:custGeom>
            <a:solidFill>
              <a:srgbClr val="F6FFFB"/>
            </a:solidFill>
          </p:spPr>
        </p:sp>
      </p:grpSp>
      <p:grpSp>
        <p:nvGrpSpPr>
          <p:cNvPr id="4" name="Group 4"/>
          <p:cNvGrpSpPr/>
          <p:nvPr/>
        </p:nvGrpSpPr>
        <p:grpSpPr>
          <a:xfrm>
            <a:off x="4281901" y="5185743"/>
            <a:ext cx="3086100" cy="865816"/>
            <a:chOff x="0" y="-38100"/>
            <a:chExt cx="812800" cy="228034"/>
          </a:xfrm>
        </p:grpSpPr>
        <p:sp>
          <p:nvSpPr>
            <p:cNvPr id="5" name="Freeform 5"/>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6DC197"/>
            </a:solidFill>
          </p:spPr>
        </p:sp>
        <p:sp>
          <p:nvSpPr>
            <p:cNvPr id="6" name="TextBox 6"/>
            <p:cNvSpPr txBox="1"/>
            <p:nvPr/>
          </p:nvSpPr>
          <p:spPr>
            <a:xfrm>
              <a:off x="0" y="-38100"/>
              <a:ext cx="812800" cy="228034"/>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Implementation</a:t>
              </a:r>
            </a:p>
          </p:txBody>
        </p:sp>
      </p:grpSp>
      <p:sp>
        <p:nvSpPr>
          <p:cNvPr id="7" name="TextBox 7"/>
          <p:cNvSpPr txBox="1"/>
          <p:nvPr/>
        </p:nvSpPr>
        <p:spPr>
          <a:xfrm>
            <a:off x="3568958" y="857250"/>
            <a:ext cx="11150085" cy="1543050"/>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a:ln>
                  <a:noFill/>
                </a:ln>
                <a:solidFill>
                  <a:srgbClr val="F6FFFB"/>
                </a:solidFill>
                <a:effectLst/>
                <a:uLnTx/>
                <a:uFillTx/>
                <a:latin typeface="Open Sauce Bold"/>
                <a:ea typeface="+mn-ea"/>
                <a:cs typeface="+mn-cs"/>
              </a:rPr>
              <a:t>Possible Pilot/Trial </a:t>
            </a:r>
          </a:p>
        </p:txBody>
      </p:sp>
      <p:sp>
        <p:nvSpPr>
          <p:cNvPr id="8" name="TextBox 8"/>
          <p:cNvSpPr txBox="1"/>
          <p:nvPr/>
        </p:nvSpPr>
        <p:spPr>
          <a:xfrm>
            <a:off x="6080462" y="2449632"/>
            <a:ext cx="6127075" cy="762000"/>
          </a:xfrm>
          <a:prstGeom prst="rect">
            <a:avLst/>
          </a:prstGeom>
        </p:spPr>
        <p:txBody>
          <a:bodyPr lIns="0" tIns="0" rIns="0" bIns="0" rtlCol="0" anchor="t">
            <a:spAutoFit/>
          </a:bodyPr>
          <a:lstStyle/>
          <a:p>
            <a:pPr marL="0" marR="0" lvl="0" indent="0" algn="ctr" defTabSz="914400" rtl="0" eaLnBrk="1" fontAlgn="auto" latinLnBrk="0" hangingPunct="1">
              <a:lnSpc>
                <a:spcPts val="6299"/>
              </a:lnSpc>
              <a:spcBef>
                <a:spcPts val="0"/>
              </a:spcBef>
              <a:spcAft>
                <a:spcPts val="0"/>
              </a:spcAft>
              <a:buClrTx/>
              <a:buSzTx/>
              <a:buFontTx/>
              <a:buNone/>
              <a:tabLst/>
              <a:defRPr/>
            </a:pPr>
            <a:r>
              <a:rPr kumimoji="0" lang="en-US" sz="4500" b="0" i="0" u="none" strike="noStrike" kern="1200" cap="none" spc="0" normalizeH="0" baseline="0" noProof="0">
                <a:ln>
                  <a:noFill/>
                </a:ln>
                <a:solidFill>
                  <a:srgbClr val="F6FFFB"/>
                </a:solidFill>
                <a:effectLst/>
                <a:uLnTx/>
                <a:uFillTx/>
                <a:latin typeface="Open Sauce Bold"/>
                <a:ea typeface="+mn-ea"/>
                <a:cs typeface="+mn-cs"/>
              </a:rPr>
              <a:t>On the next 6 months</a:t>
            </a:r>
          </a:p>
        </p:txBody>
      </p:sp>
      <p:sp>
        <p:nvSpPr>
          <p:cNvPr id="9" name="TextBox 9"/>
          <p:cNvSpPr txBox="1"/>
          <p:nvPr/>
        </p:nvSpPr>
        <p:spPr>
          <a:xfrm>
            <a:off x="6285507" y="3916444"/>
            <a:ext cx="5617845" cy="762000"/>
          </a:xfrm>
          <a:prstGeom prst="rect">
            <a:avLst/>
          </a:prstGeom>
        </p:spPr>
        <p:txBody>
          <a:bodyPr lIns="0" tIns="0" rIns="0" bIns="0" rtlCol="0" anchor="t">
            <a:spAutoFit/>
          </a:bodyPr>
          <a:lstStyle/>
          <a:p>
            <a:pPr marL="0" marR="0" lvl="0" indent="0" algn="ctr" defTabSz="914400" rtl="0" eaLnBrk="1" fontAlgn="auto" latinLnBrk="0" hangingPunct="1">
              <a:lnSpc>
                <a:spcPts val="6299"/>
              </a:lnSpc>
              <a:spcBef>
                <a:spcPts val="0"/>
              </a:spcBef>
              <a:spcAft>
                <a:spcPts val="0"/>
              </a:spcAft>
              <a:buClrTx/>
              <a:buSzTx/>
              <a:buFontTx/>
              <a:buNone/>
              <a:tabLst/>
              <a:defRPr/>
            </a:pPr>
            <a:r>
              <a:rPr kumimoji="0" lang="en-US" sz="4500" b="0" i="0" u="none" strike="noStrike" kern="1200" cap="none" spc="0" normalizeH="0" baseline="0" noProof="0">
                <a:ln>
                  <a:noFill/>
                </a:ln>
                <a:solidFill>
                  <a:srgbClr val="4A9D75"/>
                </a:solidFill>
                <a:effectLst/>
                <a:uLnTx/>
                <a:uFillTx/>
                <a:latin typeface="Open Sauce Bold"/>
                <a:ea typeface="+mn-ea"/>
                <a:cs typeface="+mn-cs"/>
              </a:rPr>
              <a:t>Timeline/Budgeting</a:t>
            </a:r>
          </a:p>
        </p:txBody>
      </p:sp>
      <p:grpSp>
        <p:nvGrpSpPr>
          <p:cNvPr id="10" name="Group 10"/>
          <p:cNvGrpSpPr/>
          <p:nvPr/>
        </p:nvGrpSpPr>
        <p:grpSpPr>
          <a:xfrm>
            <a:off x="7551379" y="5185743"/>
            <a:ext cx="3086100" cy="917013"/>
            <a:chOff x="0" y="-38100"/>
            <a:chExt cx="812800" cy="241518"/>
          </a:xfrm>
        </p:grpSpPr>
        <p:sp>
          <p:nvSpPr>
            <p:cNvPr id="11" name="Freeform 11"/>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6DC197"/>
            </a:solidFill>
          </p:spPr>
        </p:sp>
        <p:sp>
          <p:nvSpPr>
            <p:cNvPr id="12" name="TextBox 12"/>
            <p:cNvSpPr txBox="1"/>
            <p:nvPr/>
          </p:nvSpPr>
          <p:spPr>
            <a:xfrm>
              <a:off x="0" y="-38100"/>
              <a:ext cx="812800" cy="241518"/>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Timeline</a:t>
              </a:r>
            </a:p>
          </p:txBody>
        </p:sp>
      </p:grpSp>
      <p:grpSp>
        <p:nvGrpSpPr>
          <p:cNvPr id="13" name="Group 13"/>
          <p:cNvGrpSpPr/>
          <p:nvPr/>
        </p:nvGrpSpPr>
        <p:grpSpPr>
          <a:xfrm>
            <a:off x="10818454" y="5185743"/>
            <a:ext cx="3187645" cy="865816"/>
            <a:chOff x="0" y="-38100"/>
            <a:chExt cx="839544" cy="228034"/>
          </a:xfrm>
        </p:grpSpPr>
        <p:sp>
          <p:nvSpPr>
            <p:cNvPr id="14" name="Freeform 14"/>
            <p:cNvSpPr/>
            <p:nvPr/>
          </p:nvSpPr>
          <p:spPr>
            <a:xfrm>
              <a:off x="0" y="0"/>
              <a:ext cx="839544" cy="165318"/>
            </a:xfrm>
            <a:custGeom>
              <a:avLst/>
              <a:gdLst/>
              <a:ahLst/>
              <a:cxnLst/>
              <a:rect l="l" t="t" r="r" b="b"/>
              <a:pathLst>
                <a:path w="839544" h="165318">
                  <a:moveTo>
                    <a:pt x="0" y="0"/>
                  </a:moveTo>
                  <a:lnTo>
                    <a:pt x="839544" y="0"/>
                  </a:lnTo>
                  <a:lnTo>
                    <a:pt x="839544" y="165318"/>
                  </a:lnTo>
                  <a:lnTo>
                    <a:pt x="0" y="165318"/>
                  </a:lnTo>
                  <a:close/>
                </a:path>
              </a:pathLst>
            </a:custGeom>
            <a:solidFill>
              <a:srgbClr val="6DC197"/>
            </a:solidFill>
          </p:spPr>
        </p:sp>
        <p:sp>
          <p:nvSpPr>
            <p:cNvPr id="15" name="TextBox 15"/>
            <p:cNvSpPr txBox="1"/>
            <p:nvPr/>
          </p:nvSpPr>
          <p:spPr>
            <a:xfrm>
              <a:off x="0" y="-38100"/>
              <a:ext cx="812800" cy="228034"/>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Budgeting</a:t>
              </a:r>
            </a:p>
          </p:txBody>
        </p:sp>
      </p:grpSp>
      <p:grpSp>
        <p:nvGrpSpPr>
          <p:cNvPr id="16" name="Group 16"/>
          <p:cNvGrpSpPr/>
          <p:nvPr/>
        </p:nvGrpSpPr>
        <p:grpSpPr>
          <a:xfrm>
            <a:off x="4281901" y="6051558"/>
            <a:ext cx="3086100" cy="941153"/>
            <a:chOff x="0" y="-38100"/>
            <a:chExt cx="812800" cy="247876"/>
          </a:xfrm>
        </p:grpSpPr>
        <p:sp>
          <p:nvSpPr>
            <p:cNvPr id="17" name="Freeform 17"/>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18" name="TextBox 18"/>
            <p:cNvSpPr txBox="1"/>
            <p:nvPr/>
          </p:nvSpPr>
          <p:spPr>
            <a:xfrm>
              <a:off x="0" y="-38100"/>
              <a:ext cx="812800" cy="247876"/>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Fixing the App</a:t>
              </a:r>
            </a:p>
          </p:txBody>
        </p:sp>
      </p:grpSp>
      <p:grpSp>
        <p:nvGrpSpPr>
          <p:cNvPr id="19" name="Group 19"/>
          <p:cNvGrpSpPr/>
          <p:nvPr/>
        </p:nvGrpSpPr>
        <p:grpSpPr>
          <a:xfrm>
            <a:off x="4281901" y="6917374"/>
            <a:ext cx="3086100" cy="914097"/>
            <a:chOff x="0" y="-38100"/>
            <a:chExt cx="812800" cy="240750"/>
          </a:xfrm>
        </p:grpSpPr>
        <p:sp>
          <p:nvSpPr>
            <p:cNvPr id="20" name="Freeform 20"/>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21" name="TextBox 21"/>
            <p:cNvSpPr txBox="1"/>
            <p:nvPr/>
          </p:nvSpPr>
          <p:spPr>
            <a:xfrm>
              <a:off x="0" y="-38100"/>
              <a:ext cx="812800" cy="24075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Testing Beta App</a:t>
              </a:r>
            </a:p>
          </p:txBody>
        </p:sp>
      </p:grpSp>
      <p:grpSp>
        <p:nvGrpSpPr>
          <p:cNvPr id="22" name="Group 22"/>
          <p:cNvGrpSpPr/>
          <p:nvPr/>
        </p:nvGrpSpPr>
        <p:grpSpPr>
          <a:xfrm>
            <a:off x="4281901" y="7807330"/>
            <a:ext cx="3086100" cy="865816"/>
            <a:chOff x="0" y="-38100"/>
            <a:chExt cx="812800" cy="228034"/>
          </a:xfrm>
        </p:grpSpPr>
        <p:sp>
          <p:nvSpPr>
            <p:cNvPr id="23" name="Freeform 23"/>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24" name="TextBox 24"/>
            <p:cNvSpPr txBox="1"/>
            <p:nvPr/>
          </p:nvSpPr>
          <p:spPr>
            <a:xfrm>
              <a:off x="0" y="-38100"/>
              <a:ext cx="812800" cy="228034"/>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Launching the App</a:t>
              </a:r>
            </a:p>
          </p:txBody>
        </p:sp>
      </p:grpSp>
      <p:grpSp>
        <p:nvGrpSpPr>
          <p:cNvPr id="25" name="Group 25"/>
          <p:cNvGrpSpPr/>
          <p:nvPr/>
        </p:nvGrpSpPr>
        <p:grpSpPr>
          <a:xfrm>
            <a:off x="4281901" y="8649005"/>
            <a:ext cx="3086100" cy="914097"/>
            <a:chOff x="0" y="-38100"/>
            <a:chExt cx="812800" cy="240750"/>
          </a:xfrm>
        </p:grpSpPr>
        <p:sp>
          <p:nvSpPr>
            <p:cNvPr id="26" name="Freeform 26"/>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27" name="TextBox 27"/>
            <p:cNvSpPr txBox="1"/>
            <p:nvPr/>
          </p:nvSpPr>
          <p:spPr>
            <a:xfrm>
              <a:off x="0" y="-38100"/>
              <a:ext cx="812800" cy="24075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500 Download App</a:t>
              </a:r>
            </a:p>
          </p:txBody>
        </p:sp>
      </p:grpSp>
      <p:grpSp>
        <p:nvGrpSpPr>
          <p:cNvPr id="28" name="Group 28"/>
          <p:cNvGrpSpPr/>
          <p:nvPr/>
        </p:nvGrpSpPr>
        <p:grpSpPr>
          <a:xfrm>
            <a:off x="7551379" y="6051558"/>
            <a:ext cx="3086100" cy="865816"/>
            <a:chOff x="0" y="-38100"/>
            <a:chExt cx="812800" cy="228034"/>
          </a:xfrm>
        </p:grpSpPr>
        <p:sp>
          <p:nvSpPr>
            <p:cNvPr id="29" name="Freeform 29"/>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30" name="TextBox 30"/>
            <p:cNvSpPr txBox="1"/>
            <p:nvPr/>
          </p:nvSpPr>
          <p:spPr>
            <a:xfrm>
              <a:off x="0" y="-38100"/>
              <a:ext cx="812800" cy="228034"/>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July - August</a:t>
              </a:r>
            </a:p>
          </p:txBody>
        </p:sp>
      </p:grpSp>
      <p:grpSp>
        <p:nvGrpSpPr>
          <p:cNvPr id="31" name="Group 31"/>
          <p:cNvGrpSpPr/>
          <p:nvPr/>
        </p:nvGrpSpPr>
        <p:grpSpPr>
          <a:xfrm>
            <a:off x="7551379" y="6917374"/>
            <a:ext cx="3086100" cy="841675"/>
            <a:chOff x="0" y="-38100"/>
            <a:chExt cx="812800" cy="221676"/>
          </a:xfrm>
        </p:grpSpPr>
        <p:sp>
          <p:nvSpPr>
            <p:cNvPr id="32" name="Freeform 32"/>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33" name="TextBox 33"/>
            <p:cNvSpPr txBox="1"/>
            <p:nvPr/>
          </p:nvSpPr>
          <p:spPr>
            <a:xfrm>
              <a:off x="0" y="-38100"/>
              <a:ext cx="812800" cy="221676"/>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September - October</a:t>
              </a:r>
            </a:p>
          </p:txBody>
        </p:sp>
      </p:grpSp>
      <p:grpSp>
        <p:nvGrpSpPr>
          <p:cNvPr id="34" name="Group 34"/>
          <p:cNvGrpSpPr/>
          <p:nvPr/>
        </p:nvGrpSpPr>
        <p:grpSpPr>
          <a:xfrm>
            <a:off x="7551379" y="7783189"/>
            <a:ext cx="3086100" cy="841675"/>
            <a:chOff x="0" y="-38100"/>
            <a:chExt cx="812800" cy="221676"/>
          </a:xfrm>
        </p:grpSpPr>
        <p:sp>
          <p:nvSpPr>
            <p:cNvPr id="35" name="Freeform 35"/>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36" name="TextBox 36"/>
            <p:cNvSpPr txBox="1"/>
            <p:nvPr/>
          </p:nvSpPr>
          <p:spPr>
            <a:xfrm>
              <a:off x="0" y="-38100"/>
              <a:ext cx="812800" cy="221676"/>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November</a:t>
              </a:r>
            </a:p>
          </p:txBody>
        </p:sp>
      </p:grpSp>
      <p:grpSp>
        <p:nvGrpSpPr>
          <p:cNvPr id="37" name="Group 37"/>
          <p:cNvGrpSpPr/>
          <p:nvPr/>
        </p:nvGrpSpPr>
        <p:grpSpPr>
          <a:xfrm>
            <a:off x="7551379" y="8649005"/>
            <a:ext cx="3086100" cy="914097"/>
            <a:chOff x="0" y="-38100"/>
            <a:chExt cx="812800" cy="240750"/>
          </a:xfrm>
        </p:grpSpPr>
        <p:sp>
          <p:nvSpPr>
            <p:cNvPr id="38" name="Freeform 38"/>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39" name="TextBox 39"/>
            <p:cNvSpPr txBox="1"/>
            <p:nvPr/>
          </p:nvSpPr>
          <p:spPr>
            <a:xfrm>
              <a:off x="0" y="-38100"/>
              <a:ext cx="812800" cy="24075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December</a:t>
              </a:r>
            </a:p>
          </p:txBody>
        </p:sp>
      </p:grpSp>
      <p:grpSp>
        <p:nvGrpSpPr>
          <p:cNvPr id="40" name="Group 40"/>
          <p:cNvGrpSpPr/>
          <p:nvPr/>
        </p:nvGrpSpPr>
        <p:grpSpPr>
          <a:xfrm>
            <a:off x="10919999" y="6051558"/>
            <a:ext cx="3086100" cy="865816"/>
            <a:chOff x="0" y="-38100"/>
            <a:chExt cx="812800" cy="228034"/>
          </a:xfrm>
        </p:grpSpPr>
        <p:sp>
          <p:nvSpPr>
            <p:cNvPr id="41" name="Freeform 41"/>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42" name="TextBox 42"/>
            <p:cNvSpPr txBox="1"/>
            <p:nvPr/>
          </p:nvSpPr>
          <p:spPr>
            <a:xfrm>
              <a:off x="0" y="-38100"/>
              <a:ext cx="812800" cy="228034"/>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Rp 2.000.000,-</a:t>
              </a:r>
            </a:p>
          </p:txBody>
        </p:sp>
      </p:grpSp>
      <p:grpSp>
        <p:nvGrpSpPr>
          <p:cNvPr id="43" name="Group 43"/>
          <p:cNvGrpSpPr/>
          <p:nvPr/>
        </p:nvGrpSpPr>
        <p:grpSpPr>
          <a:xfrm>
            <a:off x="10919999" y="6917374"/>
            <a:ext cx="3086100" cy="841675"/>
            <a:chOff x="0" y="-38100"/>
            <a:chExt cx="812800" cy="221676"/>
          </a:xfrm>
        </p:grpSpPr>
        <p:sp>
          <p:nvSpPr>
            <p:cNvPr id="44" name="Freeform 44"/>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45" name="TextBox 45"/>
            <p:cNvSpPr txBox="1"/>
            <p:nvPr/>
          </p:nvSpPr>
          <p:spPr>
            <a:xfrm>
              <a:off x="0" y="-38100"/>
              <a:ext cx="812800" cy="221676"/>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Rp 5.000.000,-</a:t>
              </a:r>
            </a:p>
          </p:txBody>
        </p:sp>
      </p:grpSp>
      <p:grpSp>
        <p:nvGrpSpPr>
          <p:cNvPr id="46" name="Group 46"/>
          <p:cNvGrpSpPr/>
          <p:nvPr/>
        </p:nvGrpSpPr>
        <p:grpSpPr>
          <a:xfrm>
            <a:off x="10919999" y="7783190"/>
            <a:ext cx="3086100" cy="914097"/>
            <a:chOff x="0" y="-38100"/>
            <a:chExt cx="812800" cy="240750"/>
          </a:xfrm>
        </p:grpSpPr>
        <p:sp>
          <p:nvSpPr>
            <p:cNvPr id="47" name="Freeform 47"/>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48" name="TextBox 48"/>
            <p:cNvSpPr txBox="1"/>
            <p:nvPr/>
          </p:nvSpPr>
          <p:spPr>
            <a:xfrm>
              <a:off x="0" y="-38100"/>
              <a:ext cx="812800" cy="24075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RP 13.000.000,-</a:t>
              </a:r>
            </a:p>
          </p:txBody>
        </p:sp>
      </p:grpSp>
      <p:grpSp>
        <p:nvGrpSpPr>
          <p:cNvPr id="49" name="Group 49"/>
          <p:cNvGrpSpPr/>
          <p:nvPr/>
        </p:nvGrpSpPr>
        <p:grpSpPr>
          <a:xfrm>
            <a:off x="10919999" y="8649005"/>
            <a:ext cx="3086100" cy="914097"/>
            <a:chOff x="0" y="-38100"/>
            <a:chExt cx="812800" cy="240750"/>
          </a:xfrm>
        </p:grpSpPr>
        <p:sp>
          <p:nvSpPr>
            <p:cNvPr id="50" name="Freeform 50"/>
            <p:cNvSpPr/>
            <p:nvPr/>
          </p:nvSpPr>
          <p:spPr>
            <a:xfrm>
              <a:off x="0" y="0"/>
              <a:ext cx="812800" cy="165318"/>
            </a:xfrm>
            <a:custGeom>
              <a:avLst/>
              <a:gdLst/>
              <a:ahLst/>
              <a:cxnLst/>
              <a:rect l="l" t="t" r="r" b="b"/>
              <a:pathLst>
                <a:path w="812800" h="165318">
                  <a:moveTo>
                    <a:pt x="0" y="0"/>
                  </a:moveTo>
                  <a:lnTo>
                    <a:pt x="812800" y="0"/>
                  </a:lnTo>
                  <a:lnTo>
                    <a:pt x="812800" y="165318"/>
                  </a:lnTo>
                  <a:lnTo>
                    <a:pt x="0" y="165318"/>
                  </a:lnTo>
                  <a:close/>
                </a:path>
              </a:pathLst>
            </a:custGeom>
            <a:solidFill>
              <a:srgbClr val="F6FFFB"/>
            </a:solidFill>
          </p:spPr>
        </p:sp>
        <p:sp>
          <p:nvSpPr>
            <p:cNvPr id="51" name="TextBox 51"/>
            <p:cNvSpPr txBox="1"/>
            <p:nvPr/>
          </p:nvSpPr>
          <p:spPr>
            <a:xfrm>
              <a:off x="0" y="-38100"/>
              <a:ext cx="812800" cy="24075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Rp 20.000.000</a:t>
              </a:r>
            </a:p>
          </p:txBody>
        </p:sp>
      </p:grpSp>
      <p:pic>
        <p:nvPicPr>
          <p:cNvPr id="52" name="Picture 52"/>
          <p:cNvPicPr>
            <a:picLocks noChangeAspect="1"/>
          </p:cNvPicPr>
          <p:nvPr/>
        </p:nvPicPr>
        <p:blipFill>
          <a:blip r:embed="rId2"/>
          <a:srcRect/>
          <a:stretch>
            <a:fillRect/>
          </a:stretch>
        </p:blipFill>
        <p:spPr>
          <a:xfrm>
            <a:off x="16179359" y="503806"/>
            <a:ext cx="1079941" cy="10497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rot="-5400000">
            <a:off x="1600335" y="5138737"/>
            <a:ext cx="10287000" cy="0"/>
          </a:xfrm>
          <a:prstGeom prst="line">
            <a:avLst/>
          </a:prstGeom>
          <a:ln w="9525" cap="rnd">
            <a:solidFill>
              <a:srgbClr val="4A9D75"/>
            </a:solidFill>
            <a:prstDash val="solid"/>
            <a:headEnd type="none" w="sm" len="sm"/>
            <a:tailEnd type="none" w="sm" len="sm"/>
          </a:ln>
        </p:spPr>
      </p:sp>
      <p:grpSp>
        <p:nvGrpSpPr>
          <p:cNvPr id="3" name="Group 3"/>
          <p:cNvGrpSpPr>
            <a:grpSpLocks noChangeAspect="1"/>
          </p:cNvGrpSpPr>
          <p:nvPr/>
        </p:nvGrpSpPr>
        <p:grpSpPr>
          <a:xfrm>
            <a:off x="8643294" y="3866762"/>
            <a:ext cx="1961056" cy="196104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7483" r="-20520" b="-109193"/>
              </a:stretch>
            </a:blipFill>
          </p:spPr>
        </p:sp>
      </p:grpSp>
      <p:grpSp>
        <p:nvGrpSpPr>
          <p:cNvPr id="5" name="Group 5"/>
          <p:cNvGrpSpPr>
            <a:grpSpLocks noChangeAspect="1"/>
          </p:cNvGrpSpPr>
          <p:nvPr/>
        </p:nvGrpSpPr>
        <p:grpSpPr>
          <a:xfrm>
            <a:off x="8643294" y="770937"/>
            <a:ext cx="1961056" cy="196104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25025" b="-25025"/>
              </a:stretch>
            </a:blipFill>
          </p:spPr>
        </p:sp>
      </p:grpSp>
      <p:grpSp>
        <p:nvGrpSpPr>
          <p:cNvPr id="7" name="Group 7"/>
          <p:cNvGrpSpPr>
            <a:grpSpLocks noChangeAspect="1"/>
          </p:cNvGrpSpPr>
          <p:nvPr/>
        </p:nvGrpSpPr>
        <p:grpSpPr>
          <a:xfrm>
            <a:off x="8643294" y="6996983"/>
            <a:ext cx="1961056" cy="1961049"/>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38889" b="-38889"/>
              </a:stretch>
            </a:blipFill>
          </p:spPr>
        </p:sp>
      </p:grpSp>
      <p:grpSp>
        <p:nvGrpSpPr>
          <p:cNvPr id="9" name="Group 9"/>
          <p:cNvGrpSpPr>
            <a:grpSpLocks noChangeAspect="1"/>
          </p:cNvGrpSpPr>
          <p:nvPr/>
        </p:nvGrpSpPr>
        <p:grpSpPr>
          <a:xfrm>
            <a:off x="13520396" y="3866762"/>
            <a:ext cx="1961056" cy="1961049"/>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6666" b="-16666"/>
              </a:stretch>
            </a:blipFill>
          </p:spPr>
        </p:sp>
      </p:grpSp>
      <p:grpSp>
        <p:nvGrpSpPr>
          <p:cNvPr id="11" name="Group 11"/>
          <p:cNvGrpSpPr>
            <a:grpSpLocks noChangeAspect="1"/>
          </p:cNvGrpSpPr>
          <p:nvPr/>
        </p:nvGrpSpPr>
        <p:grpSpPr>
          <a:xfrm>
            <a:off x="13520396" y="770937"/>
            <a:ext cx="1961056" cy="1961049"/>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38889" b="-38889"/>
              </a:stretch>
            </a:blipFill>
          </p:spPr>
        </p:sp>
      </p:grpSp>
      <p:grpSp>
        <p:nvGrpSpPr>
          <p:cNvPr id="13" name="Group 13"/>
          <p:cNvGrpSpPr>
            <a:grpSpLocks noChangeAspect="1"/>
          </p:cNvGrpSpPr>
          <p:nvPr/>
        </p:nvGrpSpPr>
        <p:grpSpPr>
          <a:xfrm>
            <a:off x="13520396" y="6996983"/>
            <a:ext cx="1961056" cy="19610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6572" r="-16572"/>
              </a:stretch>
            </a:blipFill>
          </p:spPr>
        </p:sp>
      </p:grpSp>
      <p:pic>
        <p:nvPicPr>
          <p:cNvPr id="15" name="Picture 15"/>
          <p:cNvPicPr>
            <a:picLocks noChangeAspect="1"/>
          </p:cNvPicPr>
          <p:nvPr/>
        </p:nvPicPr>
        <p:blipFill>
          <a:blip r:embed="rId8"/>
          <a:srcRect/>
          <a:stretch>
            <a:fillRect/>
          </a:stretch>
        </p:blipFill>
        <p:spPr>
          <a:xfrm>
            <a:off x="1581150" y="5961110"/>
            <a:ext cx="3262448" cy="3297190"/>
          </a:xfrm>
          <a:prstGeom prst="rect">
            <a:avLst/>
          </a:prstGeom>
        </p:spPr>
      </p:pic>
      <p:sp>
        <p:nvSpPr>
          <p:cNvPr id="16" name="TextBox 16"/>
          <p:cNvSpPr txBox="1"/>
          <p:nvPr/>
        </p:nvSpPr>
        <p:spPr>
          <a:xfrm>
            <a:off x="1521124" y="1330333"/>
            <a:ext cx="4177702" cy="4213225"/>
          </a:xfrm>
          <a:prstGeom prst="rect">
            <a:avLst/>
          </a:prstGeom>
        </p:spPr>
        <p:txBody>
          <a:bodyPr lIns="0" tIns="0" rIns="0" bIns="0" rtlCol="0" anchor="t">
            <a:spAutoFit/>
          </a:bodyPr>
          <a:lstStyle/>
          <a:p>
            <a:pPr>
              <a:lnSpc>
                <a:spcPts val="11000"/>
              </a:lnSpc>
            </a:pPr>
            <a:r>
              <a:rPr lang="en-US" sz="10000" spc="-100">
                <a:solidFill>
                  <a:srgbClr val="4A9D75"/>
                </a:solidFill>
                <a:latin typeface="Open Sauce Bold"/>
              </a:rPr>
              <a:t>Meet the Team</a:t>
            </a:r>
          </a:p>
        </p:txBody>
      </p:sp>
      <p:grpSp>
        <p:nvGrpSpPr>
          <p:cNvPr id="17" name="Group 17"/>
          <p:cNvGrpSpPr/>
          <p:nvPr/>
        </p:nvGrpSpPr>
        <p:grpSpPr>
          <a:xfrm>
            <a:off x="8175779" y="5997736"/>
            <a:ext cx="2896086" cy="597947"/>
            <a:chOff x="0" y="0"/>
            <a:chExt cx="3861448" cy="797262"/>
          </a:xfrm>
        </p:grpSpPr>
        <p:sp>
          <p:nvSpPr>
            <p:cNvPr id="18" name="TextBox 18"/>
            <p:cNvSpPr txBox="1"/>
            <p:nvPr/>
          </p:nvSpPr>
          <p:spPr>
            <a:xfrm>
              <a:off x="0" y="478394"/>
              <a:ext cx="3861448" cy="318868"/>
            </a:xfrm>
            <a:prstGeom prst="rect">
              <a:avLst/>
            </a:prstGeom>
          </p:spPr>
          <p:txBody>
            <a:bodyPr lIns="0" tIns="0" rIns="0" bIns="0" rtlCol="0" anchor="t">
              <a:spAutoFit/>
            </a:bodyPr>
            <a:lstStyle/>
            <a:p>
              <a:pPr algn="ctr">
                <a:lnSpc>
                  <a:spcPts val="2015"/>
                </a:lnSpc>
                <a:spcBef>
                  <a:spcPct val="0"/>
                </a:spcBef>
              </a:pPr>
              <a:r>
                <a:rPr lang="en-US" sz="1439">
                  <a:solidFill>
                    <a:srgbClr val="4A9D75"/>
                  </a:solidFill>
                  <a:latin typeface="Open Sauce"/>
                </a:rPr>
                <a:t>Cloud Computing</a:t>
              </a:r>
            </a:p>
          </p:txBody>
        </p:sp>
        <p:sp>
          <p:nvSpPr>
            <p:cNvPr id="19" name="TextBox 19"/>
            <p:cNvSpPr txBox="1"/>
            <p:nvPr/>
          </p:nvSpPr>
          <p:spPr>
            <a:xfrm>
              <a:off x="0" y="-38100"/>
              <a:ext cx="3861448" cy="436597"/>
            </a:xfrm>
            <a:prstGeom prst="rect">
              <a:avLst/>
            </a:prstGeom>
          </p:spPr>
          <p:txBody>
            <a:bodyPr lIns="0" tIns="0" rIns="0" bIns="0" rtlCol="0" anchor="t">
              <a:spAutoFit/>
            </a:bodyPr>
            <a:lstStyle/>
            <a:p>
              <a:pPr algn="ctr">
                <a:lnSpc>
                  <a:spcPts val="2748"/>
                </a:lnSpc>
                <a:spcBef>
                  <a:spcPct val="0"/>
                </a:spcBef>
              </a:pPr>
              <a:r>
                <a:rPr lang="en-US" sz="1963">
                  <a:solidFill>
                    <a:srgbClr val="4A9D75"/>
                  </a:solidFill>
                  <a:latin typeface="Open Sauce Bold"/>
                </a:rPr>
                <a:t>Muhammad Syahril  A.</a:t>
              </a:r>
            </a:p>
          </p:txBody>
        </p:sp>
      </p:grpSp>
      <p:grpSp>
        <p:nvGrpSpPr>
          <p:cNvPr id="20" name="Group 20"/>
          <p:cNvGrpSpPr/>
          <p:nvPr/>
        </p:nvGrpSpPr>
        <p:grpSpPr>
          <a:xfrm>
            <a:off x="8052989" y="2868765"/>
            <a:ext cx="3141665" cy="597947"/>
            <a:chOff x="0" y="0"/>
            <a:chExt cx="4188887" cy="797262"/>
          </a:xfrm>
        </p:grpSpPr>
        <p:sp>
          <p:nvSpPr>
            <p:cNvPr id="21" name="TextBox 21"/>
            <p:cNvSpPr txBox="1"/>
            <p:nvPr/>
          </p:nvSpPr>
          <p:spPr>
            <a:xfrm>
              <a:off x="0" y="478394"/>
              <a:ext cx="4188887" cy="318868"/>
            </a:xfrm>
            <a:prstGeom prst="rect">
              <a:avLst/>
            </a:prstGeom>
          </p:spPr>
          <p:txBody>
            <a:bodyPr lIns="0" tIns="0" rIns="0" bIns="0" rtlCol="0" anchor="t">
              <a:spAutoFit/>
            </a:bodyPr>
            <a:lstStyle/>
            <a:p>
              <a:pPr algn="ctr">
                <a:lnSpc>
                  <a:spcPts val="2015"/>
                </a:lnSpc>
                <a:spcBef>
                  <a:spcPct val="0"/>
                </a:spcBef>
              </a:pPr>
              <a:r>
                <a:rPr lang="en-US" sz="1439">
                  <a:solidFill>
                    <a:srgbClr val="4A9D75"/>
                  </a:solidFill>
                  <a:latin typeface="Open Sauce"/>
                </a:rPr>
                <a:t>Machine Learning</a:t>
              </a:r>
            </a:p>
          </p:txBody>
        </p:sp>
        <p:sp>
          <p:nvSpPr>
            <p:cNvPr id="22" name="TextBox 22"/>
            <p:cNvSpPr txBox="1"/>
            <p:nvPr/>
          </p:nvSpPr>
          <p:spPr>
            <a:xfrm>
              <a:off x="0" y="-38100"/>
              <a:ext cx="4188887" cy="436597"/>
            </a:xfrm>
            <a:prstGeom prst="rect">
              <a:avLst/>
            </a:prstGeom>
          </p:spPr>
          <p:txBody>
            <a:bodyPr lIns="0" tIns="0" rIns="0" bIns="0" rtlCol="0" anchor="t">
              <a:spAutoFit/>
            </a:bodyPr>
            <a:lstStyle/>
            <a:p>
              <a:pPr algn="ctr">
                <a:lnSpc>
                  <a:spcPts val="2748"/>
                </a:lnSpc>
                <a:spcBef>
                  <a:spcPct val="0"/>
                </a:spcBef>
              </a:pPr>
              <a:r>
                <a:rPr lang="en-US" sz="1963">
                  <a:solidFill>
                    <a:srgbClr val="4A9D75"/>
                  </a:solidFill>
                  <a:latin typeface="Open Sauce Bold"/>
                </a:rPr>
                <a:t>I Komang Pande P. W. P.</a:t>
              </a:r>
            </a:p>
          </p:txBody>
        </p:sp>
      </p:grpSp>
      <p:grpSp>
        <p:nvGrpSpPr>
          <p:cNvPr id="23" name="Group 23"/>
          <p:cNvGrpSpPr/>
          <p:nvPr/>
        </p:nvGrpSpPr>
        <p:grpSpPr>
          <a:xfrm>
            <a:off x="8175779" y="9127958"/>
            <a:ext cx="2896086" cy="597930"/>
            <a:chOff x="0" y="0"/>
            <a:chExt cx="3861448" cy="797240"/>
          </a:xfrm>
        </p:grpSpPr>
        <p:sp>
          <p:nvSpPr>
            <p:cNvPr id="24" name="TextBox 24"/>
            <p:cNvSpPr txBox="1"/>
            <p:nvPr/>
          </p:nvSpPr>
          <p:spPr>
            <a:xfrm>
              <a:off x="0" y="478372"/>
              <a:ext cx="3861448" cy="318868"/>
            </a:xfrm>
            <a:prstGeom prst="rect">
              <a:avLst/>
            </a:prstGeom>
          </p:spPr>
          <p:txBody>
            <a:bodyPr lIns="0" tIns="0" rIns="0" bIns="0" rtlCol="0" anchor="t">
              <a:spAutoFit/>
            </a:bodyPr>
            <a:lstStyle/>
            <a:p>
              <a:pPr algn="ctr">
                <a:lnSpc>
                  <a:spcPts val="2015"/>
                </a:lnSpc>
                <a:spcBef>
                  <a:spcPct val="0"/>
                </a:spcBef>
              </a:pPr>
              <a:r>
                <a:rPr lang="en-US" sz="1439">
                  <a:solidFill>
                    <a:srgbClr val="4A9D75"/>
                  </a:solidFill>
                  <a:latin typeface="Open Sauce"/>
                </a:rPr>
                <a:t>Mobile Development</a:t>
              </a:r>
            </a:p>
          </p:txBody>
        </p:sp>
        <p:sp>
          <p:nvSpPr>
            <p:cNvPr id="25" name="TextBox 25"/>
            <p:cNvSpPr txBox="1"/>
            <p:nvPr/>
          </p:nvSpPr>
          <p:spPr>
            <a:xfrm>
              <a:off x="0" y="-38100"/>
              <a:ext cx="3861448" cy="436574"/>
            </a:xfrm>
            <a:prstGeom prst="rect">
              <a:avLst/>
            </a:prstGeom>
          </p:spPr>
          <p:txBody>
            <a:bodyPr lIns="0" tIns="0" rIns="0" bIns="0" rtlCol="0" anchor="t">
              <a:spAutoFit/>
            </a:bodyPr>
            <a:lstStyle/>
            <a:p>
              <a:pPr algn="ctr">
                <a:lnSpc>
                  <a:spcPts val="2748"/>
                </a:lnSpc>
                <a:spcBef>
                  <a:spcPct val="0"/>
                </a:spcBef>
              </a:pPr>
              <a:r>
                <a:rPr lang="en-US" sz="1963">
                  <a:solidFill>
                    <a:srgbClr val="4A9D75"/>
                  </a:solidFill>
                  <a:latin typeface="Open Sauce Bold"/>
                </a:rPr>
                <a:t>Nafira Ramadhannis</a:t>
              </a:r>
            </a:p>
          </p:txBody>
        </p:sp>
      </p:grpSp>
      <p:grpSp>
        <p:nvGrpSpPr>
          <p:cNvPr id="26" name="Group 26"/>
          <p:cNvGrpSpPr/>
          <p:nvPr/>
        </p:nvGrpSpPr>
        <p:grpSpPr>
          <a:xfrm>
            <a:off x="13052881" y="5961161"/>
            <a:ext cx="2896086" cy="597930"/>
            <a:chOff x="0" y="0"/>
            <a:chExt cx="3861448" cy="797240"/>
          </a:xfrm>
        </p:grpSpPr>
        <p:sp>
          <p:nvSpPr>
            <p:cNvPr id="27" name="TextBox 27"/>
            <p:cNvSpPr txBox="1"/>
            <p:nvPr/>
          </p:nvSpPr>
          <p:spPr>
            <a:xfrm>
              <a:off x="0" y="478372"/>
              <a:ext cx="3861448" cy="318868"/>
            </a:xfrm>
            <a:prstGeom prst="rect">
              <a:avLst/>
            </a:prstGeom>
          </p:spPr>
          <p:txBody>
            <a:bodyPr lIns="0" tIns="0" rIns="0" bIns="0" rtlCol="0" anchor="t">
              <a:spAutoFit/>
            </a:bodyPr>
            <a:lstStyle/>
            <a:p>
              <a:pPr algn="ctr">
                <a:lnSpc>
                  <a:spcPts val="2015"/>
                </a:lnSpc>
                <a:spcBef>
                  <a:spcPct val="0"/>
                </a:spcBef>
              </a:pPr>
              <a:r>
                <a:rPr lang="en-US" sz="1439">
                  <a:solidFill>
                    <a:srgbClr val="4A9D75"/>
                  </a:solidFill>
                  <a:latin typeface="Open Sauce"/>
                </a:rPr>
                <a:t>Cloud Computing</a:t>
              </a:r>
            </a:p>
          </p:txBody>
        </p:sp>
        <p:sp>
          <p:nvSpPr>
            <p:cNvPr id="28" name="TextBox 28"/>
            <p:cNvSpPr txBox="1"/>
            <p:nvPr/>
          </p:nvSpPr>
          <p:spPr>
            <a:xfrm>
              <a:off x="0" y="-38100"/>
              <a:ext cx="3861448" cy="436574"/>
            </a:xfrm>
            <a:prstGeom prst="rect">
              <a:avLst/>
            </a:prstGeom>
          </p:spPr>
          <p:txBody>
            <a:bodyPr lIns="0" tIns="0" rIns="0" bIns="0" rtlCol="0" anchor="t">
              <a:spAutoFit/>
            </a:bodyPr>
            <a:lstStyle/>
            <a:p>
              <a:pPr algn="ctr">
                <a:lnSpc>
                  <a:spcPts val="2748"/>
                </a:lnSpc>
                <a:spcBef>
                  <a:spcPct val="0"/>
                </a:spcBef>
              </a:pPr>
              <a:r>
                <a:rPr lang="en-US" sz="1963">
                  <a:solidFill>
                    <a:srgbClr val="4A9D75"/>
                  </a:solidFill>
                  <a:latin typeface="Open Sauce Bold"/>
                </a:rPr>
                <a:t>Ahmad Fikri F.</a:t>
              </a:r>
            </a:p>
          </p:txBody>
        </p:sp>
      </p:grpSp>
      <p:grpSp>
        <p:nvGrpSpPr>
          <p:cNvPr id="29" name="Group 29"/>
          <p:cNvGrpSpPr/>
          <p:nvPr/>
        </p:nvGrpSpPr>
        <p:grpSpPr>
          <a:xfrm>
            <a:off x="13052881" y="2866976"/>
            <a:ext cx="2896086" cy="592066"/>
            <a:chOff x="0" y="0"/>
            <a:chExt cx="3861448" cy="789421"/>
          </a:xfrm>
        </p:grpSpPr>
        <p:sp>
          <p:nvSpPr>
            <p:cNvPr id="30" name="TextBox 30"/>
            <p:cNvSpPr txBox="1"/>
            <p:nvPr/>
          </p:nvSpPr>
          <p:spPr>
            <a:xfrm>
              <a:off x="0" y="470552"/>
              <a:ext cx="3861448" cy="318868"/>
            </a:xfrm>
            <a:prstGeom prst="rect">
              <a:avLst/>
            </a:prstGeom>
          </p:spPr>
          <p:txBody>
            <a:bodyPr lIns="0" tIns="0" rIns="0" bIns="0" rtlCol="0" anchor="t">
              <a:spAutoFit/>
            </a:bodyPr>
            <a:lstStyle/>
            <a:p>
              <a:pPr algn="ctr">
                <a:lnSpc>
                  <a:spcPts val="2015"/>
                </a:lnSpc>
                <a:spcBef>
                  <a:spcPct val="0"/>
                </a:spcBef>
              </a:pPr>
              <a:r>
                <a:rPr lang="en-US" sz="1439">
                  <a:solidFill>
                    <a:srgbClr val="4A9D75"/>
                  </a:solidFill>
                  <a:latin typeface="Open Sauce"/>
                </a:rPr>
                <a:t>Machine Learning</a:t>
              </a:r>
            </a:p>
          </p:txBody>
        </p:sp>
        <p:sp>
          <p:nvSpPr>
            <p:cNvPr id="31" name="TextBox 31"/>
            <p:cNvSpPr txBox="1"/>
            <p:nvPr/>
          </p:nvSpPr>
          <p:spPr>
            <a:xfrm>
              <a:off x="0" y="-38100"/>
              <a:ext cx="3861448" cy="428755"/>
            </a:xfrm>
            <a:prstGeom prst="rect">
              <a:avLst/>
            </a:prstGeom>
          </p:spPr>
          <p:txBody>
            <a:bodyPr lIns="0" tIns="0" rIns="0" bIns="0" rtlCol="0" anchor="t">
              <a:spAutoFit/>
            </a:bodyPr>
            <a:lstStyle/>
            <a:p>
              <a:pPr algn="ctr">
                <a:lnSpc>
                  <a:spcPts val="2748"/>
                </a:lnSpc>
                <a:spcBef>
                  <a:spcPct val="0"/>
                </a:spcBef>
              </a:pPr>
              <a:r>
                <a:rPr lang="en-US" sz="1963">
                  <a:solidFill>
                    <a:srgbClr val="4A9D75"/>
                  </a:solidFill>
                  <a:latin typeface="Open Sauce Bold"/>
                </a:rPr>
                <a:t>Bramandika</a:t>
              </a:r>
            </a:p>
          </p:txBody>
        </p:sp>
      </p:grpSp>
      <p:grpSp>
        <p:nvGrpSpPr>
          <p:cNvPr id="32" name="Group 32"/>
          <p:cNvGrpSpPr/>
          <p:nvPr/>
        </p:nvGrpSpPr>
        <p:grpSpPr>
          <a:xfrm>
            <a:off x="13052881" y="9127958"/>
            <a:ext cx="2896086" cy="597930"/>
            <a:chOff x="0" y="0"/>
            <a:chExt cx="3861448" cy="797240"/>
          </a:xfrm>
        </p:grpSpPr>
        <p:sp>
          <p:nvSpPr>
            <p:cNvPr id="33" name="TextBox 33"/>
            <p:cNvSpPr txBox="1"/>
            <p:nvPr/>
          </p:nvSpPr>
          <p:spPr>
            <a:xfrm>
              <a:off x="0" y="478372"/>
              <a:ext cx="3861448" cy="318868"/>
            </a:xfrm>
            <a:prstGeom prst="rect">
              <a:avLst/>
            </a:prstGeom>
          </p:spPr>
          <p:txBody>
            <a:bodyPr lIns="0" tIns="0" rIns="0" bIns="0" rtlCol="0" anchor="t">
              <a:spAutoFit/>
            </a:bodyPr>
            <a:lstStyle/>
            <a:p>
              <a:pPr algn="ctr">
                <a:lnSpc>
                  <a:spcPts val="2015"/>
                </a:lnSpc>
                <a:spcBef>
                  <a:spcPct val="0"/>
                </a:spcBef>
              </a:pPr>
              <a:r>
                <a:rPr lang="en-US" sz="1439">
                  <a:solidFill>
                    <a:srgbClr val="4A9D75"/>
                  </a:solidFill>
                  <a:latin typeface="Open Sauce"/>
                </a:rPr>
                <a:t>Mobile Development</a:t>
              </a:r>
            </a:p>
          </p:txBody>
        </p:sp>
        <p:sp>
          <p:nvSpPr>
            <p:cNvPr id="34" name="TextBox 34"/>
            <p:cNvSpPr txBox="1"/>
            <p:nvPr/>
          </p:nvSpPr>
          <p:spPr>
            <a:xfrm>
              <a:off x="0" y="-38100"/>
              <a:ext cx="3861448" cy="436574"/>
            </a:xfrm>
            <a:prstGeom prst="rect">
              <a:avLst/>
            </a:prstGeom>
          </p:spPr>
          <p:txBody>
            <a:bodyPr lIns="0" tIns="0" rIns="0" bIns="0" rtlCol="0" anchor="t">
              <a:spAutoFit/>
            </a:bodyPr>
            <a:lstStyle/>
            <a:p>
              <a:pPr algn="ctr">
                <a:lnSpc>
                  <a:spcPts val="2748"/>
                </a:lnSpc>
                <a:spcBef>
                  <a:spcPct val="0"/>
                </a:spcBef>
              </a:pPr>
              <a:r>
                <a:rPr lang="en-US" sz="1963">
                  <a:solidFill>
                    <a:srgbClr val="4A9D75"/>
                  </a:solidFill>
                  <a:latin typeface="Open Sauce Bold"/>
                </a:rPr>
                <a:t>Elsa Berliana O.</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AD6C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179359" y="419100"/>
            <a:ext cx="1079941" cy="1049788"/>
          </a:xfrm>
          <a:prstGeom prst="rect">
            <a:avLst/>
          </a:prstGeom>
        </p:spPr>
      </p:pic>
      <p:grpSp>
        <p:nvGrpSpPr>
          <p:cNvPr id="3" name="Group 3"/>
          <p:cNvGrpSpPr/>
          <p:nvPr/>
        </p:nvGrpSpPr>
        <p:grpSpPr>
          <a:xfrm>
            <a:off x="822037" y="696551"/>
            <a:ext cx="11786270" cy="1380054"/>
            <a:chOff x="0" y="0"/>
            <a:chExt cx="9104150" cy="1066004"/>
          </a:xfrm>
        </p:grpSpPr>
        <p:sp>
          <p:nvSpPr>
            <p:cNvPr id="4" name="Freeform 4"/>
            <p:cNvSpPr/>
            <p:nvPr/>
          </p:nvSpPr>
          <p:spPr>
            <a:xfrm>
              <a:off x="0" y="0"/>
              <a:ext cx="9104150" cy="1066005"/>
            </a:xfrm>
            <a:custGeom>
              <a:avLst/>
              <a:gdLst/>
              <a:ahLst/>
              <a:cxnLst/>
              <a:rect l="l" t="t" r="r" b="b"/>
              <a:pathLst>
                <a:path w="9104150" h="1066005">
                  <a:moveTo>
                    <a:pt x="8979690" y="1066004"/>
                  </a:moveTo>
                  <a:lnTo>
                    <a:pt x="124460" y="1066004"/>
                  </a:lnTo>
                  <a:cubicBezTo>
                    <a:pt x="55880" y="1066004"/>
                    <a:pt x="0" y="1010124"/>
                    <a:pt x="0" y="941544"/>
                  </a:cubicBezTo>
                  <a:lnTo>
                    <a:pt x="0" y="124460"/>
                  </a:lnTo>
                  <a:cubicBezTo>
                    <a:pt x="0" y="55880"/>
                    <a:pt x="55880" y="0"/>
                    <a:pt x="124460" y="0"/>
                  </a:cubicBezTo>
                  <a:lnTo>
                    <a:pt x="8979690" y="0"/>
                  </a:lnTo>
                  <a:cubicBezTo>
                    <a:pt x="9048270" y="0"/>
                    <a:pt x="9104150" y="55880"/>
                    <a:pt x="9104150" y="124460"/>
                  </a:cubicBezTo>
                  <a:lnTo>
                    <a:pt x="9104150" y="941544"/>
                  </a:lnTo>
                  <a:cubicBezTo>
                    <a:pt x="9104150" y="1010124"/>
                    <a:pt x="9048270" y="1066005"/>
                    <a:pt x="8979690" y="1066005"/>
                  </a:cubicBezTo>
                  <a:close/>
                </a:path>
              </a:pathLst>
            </a:custGeom>
            <a:solidFill>
              <a:srgbClr val="4A9D75"/>
            </a:solidFill>
          </p:spPr>
        </p:sp>
      </p:grpSp>
      <p:grpSp>
        <p:nvGrpSpPr>
          <p:cNvPr id="5" name="Group 5"/>
          <p:cNvGrpSpPr/>
          <p:nvPr/>
        </p:nvGrpSpPr>
        <p:grpSpPr>
          <a:xfrm>
            <a:off x="822037" y="2560983"/>
            <a:ext cx="6403759" cy="1051355"/>
            <a:chOff x="0" y="-38100"/>
            <a:chExt cx="1686587" cy="276900"/>
          </a:xfrm>
        </p:grpSpPr>
        <p:sp>
          <p:nvSpPr>
            <p:cNvPr id="6" name="Freeform 6"/>
            <p:cNvSpPr/>
            <p:nvPr/>
          </p:nvSpPr>
          <p:spPr>
            <a:xfrm>
              <a:off x="0" y="0"/>
              <a:ext cx="1686587" cy="238800"/>
            </a:xfrm>
            <a:custGeom>
              <a:avLst/>
              <a:gdLst/>
              <a:ahLst/>
              <a:cxnLst/>
              <a:rect l="l" t="t" r="r" b="b"/>
              <a:pathLst>
                <a:path w="1686587" h="238800">
                  <a:moveTo>
                    <a:pt x="10881" y="0"/>
                  </a:moveTo>
                  <a:lnTo>
                    <a:pt x="1675706" y="0"/>
                  </a:lnTo>
                  <a:cubicBezTo>
                    <a:pt x="1681715" y="0"/>
                    <a:pt x="1686587" y="4871"/>
                    <a:pt x="1686587" y="10881"/>
                  </a:cubicBezTo>
                  <a:lnTo>
                    <a:pt x="1686587" y="227919"/>
                  </a:lnTo>
                  <a:cubicBezTo>
                    <a:pt x="1686587" y="230805"/>
                    <a:pt x="1685440" y="233573"/>
                    <a:pt x="1683400" y="235613"/>
                  </a:cubicBezTo>
                  <a:cubicBezTo>
                    <a:pt x="1681359" y="237654"/>
                    <a:pt x="1678592" y="238800"/>
                    <a:pt x="1675706" y="238800"/>
                  </a:cubicBezTo>
                  <a:lnTo>
                    <a:pt x="10881" y="238800"/>
                  </a:lnTo>
                  <a:cubicBezTo>
                    <a:pt x="7995" y="238800"/>
                    <a:pt x="5227" y="237654"/>
                    <a:pt x="3187" y="235613"/>
                  </a:cubicBezTo>
                  <a:cubicBezTo>
                    <a:pt x="1146" y="233573"/>
                    <a:pt x="0" y="230805"/>
                    <a:pt x="0" y="227919"/>
                  </a:cubicBezTo>
                  <a:lnTo>
                    <a:pt x="0" y="10881"/>
                  </a:lnTo>
                  <a:cubicBezTo>
                    <a:pt x="0" y="7995"/>
                    <a:pt x="1146" y="5227"/>
                    <a:pt x="3187" y="3187"/>
                  </a:cubicBezTo>
                  <a:cubicBezTo>
                    <a:pt x="5227" y="1146"/>
                    <a:pt x="7995" y="0"/>
                    <a:pt x="10881" y="0"/>
                  </a:cubicBezTo>
                  <a:close/>
                </a:path>
              </a:pathLst>
            </a:custGeom>
            <a:solidFill>
              <a:srgbClr val="F6FFFB"/>
            </a:solidFill>
          </p:spPr>
        </p:sp>
        <p:sp>
          <p:nvSpPr>
            <p:cNvPr id="7" name="TextBox 7"/>
            <p:cNvSpPr txBox="1"/>
            <p:nvPr/>
          </p:nvSpPr>
          <p:spPr>
            <a:xfrm>
              <a:off x="0" y="-38100"/>
              <a:ext cx="1676728" cy="268438"/>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Category</a:t>
              </a:r>
            </a:p>
          </p:txBody>
        </p:sp>
      </p:grpSp>
      <p:sp>
        <p:nvSpPr>
          <p:cNvPr id="8" name="TextBox 8"/>
          <p:cNvSpPr txBox="1"/>
          <p:nvPr/>
        </p:nvSpPr>
        <p:spPr>
          <a:xfrm>
            <a:off x="822038" y="871051"/>
            <a:ext cx="11786269" cy="950325"/>
          </a:xfrm>
          <a:prstGeom prst="rect">
            <a:avLst/>
          </a:prstGeom>
        </p:spPr>
        <p:txBody>
          <a:bodyPr wrap="square" lIns="0" tIns="0" rIns="0" bIns="0" rtlCol="0" anchor="t">
            <a:spAutoFit/>
          </a:bodyPr>
          <a:lstStyle/>
          <a:p>
            <a:pPr marL="0" marR="0" lvl="0" indent="0" algn="ctr" defTabSz="914400" rtl="0" eaLnBrk="1" fontAlgn="auto" latinLnBrk="0" hangingPunct="1">
              <a:lnSpc>
                <a:spcPts val="8131"/>
              </a:lnSpc>
              <a:spcBef>
                <a:spcPts val="0"/>
              </a:spcBef>
              <a:spcAft>
                <a:spcPts val="0"/>
              </a:spcAft>
              <a:buClrTx/>
              <a:buSzTx/>
              <a:buFontTx/>
              <a:buNone/>
              <a:tabLst/>
              <a:defRPr/>
            </a:pPr>
            <a:r>
              <a:rPr kumimoji="0" lang="en-US" sz="5808" b="0" i="0" u="none" strike="noStrike" kern="1200" cap="none" spc="0" normalizeH="0" baseline="0" noProof="0">
                <a:ln>
                  <a:noFill/>
                </a:ln>
                <a:solidFill>
                  <a:srgbClr val="F6FFFB"/>
                </a:solidFill>
                <a:effectLst/>
                <a:uLnTx/>
                <a:uFillTx/>
                <a:latin typeface="Open Sauce Bold"/>
                <a:ea typeface="+mn-ea"/>
                <a:cs typeface="+mn-cs"/>
              </a:rPr>
              <a:t>Budgeting 1 - USD 5k (IDR 70m)</a:t>
            </a:r>
          </a:p>
        </p:txBody>
      </p:sp>
      <p:grpSp>
        <p:nvGrpSpPr>
          <p:cNvPr id="9" name="Group 9"/>
          <p:cNvGrpSpPr/>
          <p:nvPr/>
        </p:nvGrpSpPr>
        <p:grpSpPr>
          <a:xfrm>
            <a:off x="7493495" y="2568740"/>
            <a:ext cx="4351107" cy="1113597"/>
            <a:chOff x="0" y="-38100"/>
            <a:chExt cx="1145970" cy="293293"/>
          </a:xfrm>
        </p:grpSpPr>
        <p:sp>
          <p:nvSpPr>
            <p:cNvPr id="10" name="Freeform 10"/>
            <p:cNvSpPr/>
            <p:nvPr/>
          </p:nvSpPr>
          <p:spPr>
            <a:xfrm>
              <a:off x="0" y="0"/>
              <a:ext cx="1145970" cy="238800"/>
            </a:xfrm>
            <a:custGeom>
              <a:avLst/>
              <a:gdLst/>
              <a:ahLst/>
              <a:cxnLst/>
              <a:rect l="l" t="t" r="r" b="b"/>
              <a:pathLst>
                <a:path w="1145970" h="238800">
                  <a:moveTo>
                    <a:pt x="16014" y="0"/>
                  </a:moveTo>
                  <a:lnTo>
                    <a:pt x="1129957" y="0"/>
                  </a:lnTo>
                  <a:cubicBezTo>
                    <a:pt x="1138801" y="0"/>
                    <a:pt x="1145970" y="7170"/>
                    <a:pt x="1145970" y="16014"/>
                  </a:cubicBezTo>
                  <a:lnTo>
                    <a:pt x="1145970" y="222786"/>
                  </a:lnTo>
                  <a:cubicBezTo>
                    <a:pt x="1145970" y="231630"/>
                    <a:pt x="1138801" y="238800"/>
                    <a:pt x="1129957" y="238800"/>
                  </a:cubicBezTo>
                  <a:lnTo>
                    <a:pt x="16014" y="238800"/>
                  </a:lnTo>
                  <a:cubicBezTo>
                    <a:pt x="7170" y="238800"/>
                    <a:pt x="0" y="231630"/>
                    <a:pt x="0" y="222786"/>
                  </a:cubicBezTo>
                  <a:lnTo>
                    <a:pt x="0" y="16014"/>
                  </a:lnTo>
                  <a:cubicBezTo>
                    <a:pt x="0" y="7170"/>
                    <a:pt x="7170" y="0"/>
                    <a:pt x="16014" y="0"/>
                  </a:cubicBezTo>
                  <a:close/>
                </a:path>
              </a:pathLst>
            </a:custGeom>
            <a:solidFill>
              <a:srgbClr val="F6FFFB"/>
            </a:solidFill>
          </p:spPr>
        </p:sp>
        <p:sp>
          <p:nvSpPr>
            <p:cNvPr id="11" name="TextBox 11"/>
            <p:cNvSpPr txBox="1"/>
            <p:nvPr/>
          </p:nvSpPr>
          <p:spPr>
            <a:xfrm>
              <a:off x="0" y="-38100"/>
              <a:ext cx="1145970" cy="293293"/>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Proportions (Max)</a:t>
              </a:r>
            </a:p>
          </p:txBody>
        </p:sp>
      </p:grpSp>
      <p:grpSp>
        <p:nvGrpSpPr>
          <p:cNvPr id="12" name="Group 12"/>
          <p:cNvGrpSpPr/>
          <p:nvPr/>
        </p:nvGrpSpPr>
        <p:grpSpPr>
          <a:xfrm>
            <a:off x="12149734" y="2560865"/>
            <a:ext cx="4351107" cy="1142738"/>
            <a:chOff x="0" y="-38100"/>
            <a:chExt cx="1145970" cy="300968"/>
          </a:xfrm>
        </p:grpSpPr>
        <p:sp>
          <p:nvSpPr>
            <p:cNvPr id="13" name="Freeform 13"/>
            <p:cNvSpPr/>
            <p:nvPr/>
          </p:nvSpPr>
          <p:spPr>
            <a:xfrm>
              <a:off x="0" y="0"/>
              <a:ext cx="1145970" cy="238800"/>
            </a:xfrm>
            <a:custGeom>
              <a:avLst/>
              <a:gdLst/>
              <a:ahLst/>
              <a:cxnLst/>
              <a:rect l="l" t="t" r="r" b="b"/>
              <a:pathLst>
                <a:path w="1145970" h="238800">
                  <a:moveTo>
                    <a:pt x="16014" y="0"/>
                  </a:moveTo>
                  <a:lnTo>
                    <a:pt x="1129957" y="0"/>
                  </a:lnTo>
                  <a:cubicBezTo>
                    <a:pt x="1138801" y="0"/>
                    <a:pt x="1145970" y="7170"/>
                    <a:pt x="1145970" y="16014"/>
                  </a:cubicBezTo>
                  <a:lnTo>
                    <a:pt x="1145970" y="222786"/>
                  </a:lnTo>
                  <a:cubicBezTo>
                    <a:pt x="1145970" y="231630"/>
                    <a:pt x="1138801" y="238800"/>
                    <a:pt x="1129957" y="238800"/>
                  </a:cubicBezTo>
                  <a:lnTo>
                    <a:pt x="16014" y="238800"/>
                  </a:lnTo>
                  <a:cubicBezTo>
                    <a:pt x="7170" y="238800"/>
                    <a:pt x="0" y="231630"/>
                    <a:pt x="0" y="222786"/>
                  </a:cubicBezTo>
                  <a:lnTo>
                    <a:pt x="0" y="16014"/>
                  </a:lnTo>
                  <a:cubicBezTo>
                    <a:pt x="0" y="7170"/>
                    <a:pt x="7170" y="0"/>
                    <a:pt x="16014" y="0"/>
                  </a:cubicBezTo>
                  <a:close/>
                </a:path>
              </a:pathLst>
            </a:custGeom>
            <a:solidFill>
              <a:srgbClr val="F6FFFB"/>
            </a:solidFill>
          </p:spPr>
        </p:sp>
        <p:sp>
          <p:nvSpPr>
            <p:cNvPr id="14" name="TextBox 14"/>
            <p:cNvSpPr txBox="1"/>
            <p:nvPr/>
          </p:nvSpPr>
          <p:spPr>
            <a:xfrm>
              <a:off x="0" y="-38100"/>
              <a:ext cx="1145970" cy="300968"/>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Budget (Max) in USD</a:t>
              </a:r>
            </a:p>
          </p:txBody>
        </p:sp>
      </p:grpSp>
      <p:grpSp>
        <p:nvGrpSpPr>
          <p:cNvPr id="15" name="Group 15"/>
          <p:cNvGrpSpPr/>
          <p:nvPr/>
        </p:nvGrpSpPr>
        <p:grpSpPr>
          <a:xfrm>
            <a:off x="822036" y="3682337"/>
            <a:ext cx="6403759" cy="1153483"/>
            <a:chOff x="0" y="-38100"/>
            <a:chExt cx="1686587" cy="303798"/>
          </a:xfrm>
        </p:grpSpPr>
        <p:sp>
          <p:nvSpPr>
            <p:cNvPr id="16" name="Freeform 16"/>
            <p:cNvSpPr/>
            <p:nvPr/>
          </p:nvSpPr>
          <p:spPr>
            <a:xfrm>
              <a:off x="0" y="0"/>
              <a:ext cx="1686587" cy="238800"/>
            </a:xfrm>
            <a:custGeom>
              <a:avLst/>
              <a:gdLst/>
              <a:ahLst/>
              <a:cxnLst/>
              <a:rect l="l" t="t" r="r" b="b"/>
              <a:pathLst>
                <a:path w="1686587" h="238800">
                  <a:moveTo>
                    <a:pt x="10881" y="0"/>
                  </a:moveTo>
                  <a:lnTo>
                    <a:pt x="1675706" y="0"/>
                  </a:lnTo>
                  <a:cubicBezTo>
                    <a:pt x="1681715" y="0"/>
                    <a:pt x="1686587" y="4871"/>
                    <a:pt x="1686587" y="10881"/>
                  </a:cubicBezTo>
                  <a:lnTo>
                    <a:pt x="1686587" y="227919"/>
                  </a:lnTo>
                  <a:cubicBezTo>
                    <a:pt x="1686587" y="230805"/>
                    <a:pt x="1685440" y="233573"/>
                    <a:pt x="1683400" y="235613"/>
                  </a:cubicBezTo>
                  <a:cubicBezTo>
                    <a:pt x="1681359" y="237654"/>
                    <a:pt x="1678592" y="238800"/>
                    <a:pt x="1675706" y="238800"/>
                  </a:cubicBezTo>
                  <a:lnTo>
                    <a:pt x="10881" y="238800"/>
                  </a:lnTo>
                  <a:cubicBezTo>
                    <a:pt x="7995" y="238800"/>
                    <a:pt x="5227" y="237654"/>
                    <a:pt x="3187" y="235613"/>
                  </a:cubicBezTo>
                  <a:cubicBezTo>
                    <a:pt x="1146" y="233573"/>
                    <a:pt x="0" y="230805"/>
                    <a:pt x="0" y="227919"/>
                  </a:cubicBezTo>
                  <a:lnTo>
                    <a:pt x="0" y="10881"/>
                  </a:lnTo>
                  <a:cubicBezTo>
                    <a:pt x="0" y="7995"/>
                    <a:pt x="1146" y="5227"/>
                    <a:pt x="3187" y="3187"/>
                  </a:cubicBezTo>
                  <a:cubicBezTo>
                    <a:pt x="5227" y="1146"/>
                    <a:pt x="7995" y="0"/>
                    <a:pt x="10881" y="0"/>
                  </a:cubicBezTo>
                  <a:close/>
                </a:path>
              </a:pathLst>
            </a:custGeom>
            <a:solidFill>
              <a:srgbClr val="4A9D75"/>
            </a:solidFill>
          </p:spPr>
        </p:sp>
        <p:sp>
          <p:nvSpPr>
            <p:cNvPr id="17" name="TextBox 17"/>
            <p:cNvSpPr txBox="1"/>
            <p:nvPr/>
          </p:nvSpPr>
          <p:spPr>
            <a:xfrm>
              <a:off x="0" y="-38100"/>
              <a:ext cx="1676728" cy="303798"/>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Team Salary</a:t>
              </a:r>
            </a:p>
          </p:txBody>
        </p:sp>
      </p:grpSp>
      <p:grpSp>
        <p:nvGrpSpPr>
          <p:cNvPr id="18" name="Group 18"/>
          <p:cNvGrpSpPr/>
          <p:nvPr/>
        </p:nvGrpSpPr>
        <p:grpSpPr>
          <a:xfrm>
            <a:off x="822037" y="4952767"/>
            <a:ext cx="6403759" cy="4485665"/>
            <a:chOff x="0" y="0"/>
            <a:chExt cx="1686587" cy="1181410"/>
          </a:xfrm>
        </p:grpSpPr>
        <p:sp>
          <p:nvSpPr>
            <p:cNvPr id="19" name="Freeform 19"/>
            <p:cNvSpPr/>
            <p:nvPr/>
          </p:nvSpPr>
          <p:spPr>
            <a:xfrm>
              <a:off x="0" y="0"/>
              <a:ext cx="1686587" cy="1181410"/>
            </a:xfrm>
            <a:custGeom>
              <a:avLst/>
              <a:gdLst/>
              <a:ahLst/>
              <a:cxnLst/>
              <a:rect l="l" t="t" r="r" b="b"/>
              <a:pathLst>
                <a:path w="1686587" h="1181410">
                  <a:moveTo>
                    <a:pt x="10881" y="0"/>
                  </a:moveTo>
                  <a:lnTo>
                    <a:pt x="1675706" y="0"/>
                  </a:lnTo>
                  <a:cubicBezTo>
                    <a:pt x="1681715" y="0"/>
                    <a:pt x="1686587" y="4871"/>
                    <a:pt x="1686587" y="10881"/>
                  </a:cubicBezTo>
                  <a:lnTo>
                    <a:pt x="1686587" y="1170529"/>
                  </a:lnTo>
                  <a:cubicBezTo>
                    <a:pt x="1686587" y="1173415"/>
                    <a:pt x="1685440" y="1176182"/>
                    <a:pt x="1683400" y="1178223"/>
                  </a:cubicBezTo>
                  <a:cubicBezTo>
                    <a:pt x="1681359" y="1180263"/>
                    <a:pt x="1678592" y="1181410"/>
                    <a:pt x="1675706" y="1181410"/>
                  </a:cubicBezTo>
                  <a:lnTo>
                    <a:pt x="10881" y="1181410"/>
                  </a:lnTo>
                  <a:cubicBezTo>
                    <a:pt x="7995" y="1181410"/>
                    <a:pt x="5227" y="1180263"/>
                    <a:pt x="3187" y="1178223"/>
                  </a:cubicBezTo>
                  <a:cubicBezTo>
                    <a:pt x="1146" y="1176182"/>
                    <a:pt x="0" y="1173415"/>
                    <a:pt x="0" y="1170529"/>
                  </a:cubicBezTo>
                  <a:lnTo>
                    <a:pt x="0" y="10881"/>
                  </a:lnTo>
                  <a:cubicBezTo>
                    <a:pt x="0" y="7995"/>
                    <a:pt x="1146" y="5227"/>
                    <a:pt x="3187" y="3187"/>
                  </a:cubicBezTo>
                  <a:cubicBezTo>
                    <a:pt x="5227" y="1146"/>
                    <a:pt x="7995" y="0"/>
                    <a:pt x="10881" y="0"/>
                  </a:cubicBezTo>
                  <a:close/>
                </a:path>
              </a:pathLst>
            </a:custGeom>
            <a:solidFill>
              <a:srgbClr val="4A9D75"/>
            </a:solidFill>
          </p:spPr>
        </p:sp>
        <p:sp>
          <p:nvSpPr>
            <p:cNvPr id="20" name="TextBox 20"/>
            <p:cNvSpPr txBox="1"/>
            <p:nvPr/>
          </p:nvSpPr>
          <p:spPr>
            <a:xfrm>
              <a:off x="0" y="220965"/>
              <a:ext cx="1676728" cy="850900"/>
            </a:xfrm>
            <a:prstGeom prst="rect">
              <a:avLst/>
            </a:prstGeom>
          </p:spPr>
          <p:txBody>
            <a:bodyPr lIns="50800" tIns="50800" rIns="50800" bIns="50800" rtlCol="0" anchor="ctr"/>
            <a:lstStyle/>
            <a:p>
              <a:pPr marL="0" marR="0" lvl="0" indent="0" algn="just"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Research / Operational</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Buying/renting things</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Prototyping</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Cloud Infrastructure</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Survey/FGD/data collections</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Additional expenses for external experts, observer, respondents</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Productions preparations, tooling</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Legalities, patent/copyright registration, product certification</a:t>
              </a:r>
            </a:p>
            <a:p>
              <a:pPr marL="0" marR="0" lvl="0" indent="0" algn="just" defTabSz="914400" rtl="0" eaLnBrk="1" fontAlgn="auto" latinLnBrk="0" hangingPunct="1">
                <a:lnSpc>
                  <a:spcPts val="3079"/>
                </a:lnSpc>
                <a:spcBef>
                  <a:spcPts val="0"/>
                </a:spcBef>
                <a:spcAft>
                  <a:spcPts val="0"/>
                </a:spcAft>
                <a:buClrTx/>
                <a:buSzTx/>
                <a:buFontTx/>
                <a:buNone/>
                <a:tabLst/>
                <a:defRPr/>
              </a:pPr>
              <a:endParaRPr kumimoji="0" lang="en-US" sz="2199" b="0" i="0" u="none" strike="noStrike" kern="1200" cap="none" spc="0" normalizeH="0" baseline="0" noProof="0">
                <a:ln>
                  <a:noFill/>
                </a:ln>
                <a:solidFill>
                  <a:srgbClr val="F6FFFB"/>
                </a:solidFill>
                <a:effectLst/>
                <a:uLnTx/>
                <a:uFillTx/>
                <a:latin typeface="Open Sauce"/>
                <a:ea typeface="+mn-ea"/>
                <a:cs typeface="+mn-cs"/>
              </a:endParaRPr>
            </a:p>
          </p:txBody>
        </p:sp>
      </p:grpSp>
      <p:grpSp>
        <p:nvGrpSpPr>
          <p:cNvPr id="21" name="Group 21"/>
          <p:cNvGrpSpPr/>
          <p:nvPr/>
        </p:nvGrpSpPr>
        <p:grpSpPr>
          <a:xfrm>
            <a:off x="7498699" y="3703603"/>
            <a:ext cx="4369826" cy="1153483"/>
            <a:chOff x="0" y="-38100"/>
            <a:chExt cx="1150900" cy="303798"/>
          </a:xfrm>
        </p:grpSpPr>
        <p:sp>
          <p:nvSpPr>
            <p:cNvPr id="22" name="Freeform 22"/>
            <p:cNvSpPr/>
            <p:nvPr/>
          </p:nvSpPr>
          <p:spPr>
            <a:xfrm>
              <a:off x="0" y="0"/>
              <a:ext cx="1145970" cy="238800"/>
            </a:xfrm>
            <a:custGeom>
              <a:avLst/>
              <a:gdLst/>
              <a:ahLst/>
              <a:cxnLst/>
              <a:rect l="l" t="t" r="r" b="b"/>
              <a:pathLst>
                <a:path w="1145970" h="238800">
                  <a:moveTo>
                    <a:pt x="16014" y="0"/>
                  </a:moveTo>
                  <a:lnTo>
                    <a:pt x="1129957" y="0"/>
                  </a:lnTo>
                  <a:cubicBezTo>
                    <a:pt x="1138801" y="0"/>
                    <a:pt x="1145970" y="7170"/>
                    <a:pt x="1145970" y="16014"/>
                  </a:cubicBezTo>
                  <a:lnTo>
                    <a:pt x="1145970" y="222786"/>
                  </a:lnTo>
                  <a:cubicBezTo>
                    <a:pt x="1145970" y="231630"/>
                    <a:pt x="1138801" y="238800"/>
                    <a:pt x="1129957" y="238800"/>
                  </a:cubicBezTo>
                  <a:lnTo>
                    <a:pt x="16014" y="238800"/>
                  </a:lnTo>
                  <a:cubicBezTo>
                    <a:pt x="7170" y="238800"/>
                    <a:pt x="0" y="231630"/>
                    <a:pt x="0" y="222786"/>
                  </a:cubicBezTo>
                  <a:lnTo>
                    <a:pt x="0" y="16014"/>
                  </a:lnTo>
                  <a:cubicBezTo>
                    <a:pt x="0" y="7170"/>
                    <a:pt x="7170" y="0"/>
                    <a:pt x="16014" y="0"/>
                  </a:cubicBezTo>
                  <a:close/>
                </a:path>
              </a:pathLst>
            </a:custGeom>
            <a:solidFill>
              <a:srgbClr val="4A9D75"/>
            </a:solidFill>
          </p:spPr>
        </p:sp>
        <p:sp>
          <p:nvSpPr>
            <p:cNvPr id="23" name="TextBox 23"/>
            <p:cNvSpPr txBox="1"/>
            <p:nvPr/>
          </p:nvSpPr>
          <p:spPr>
            <a:xfrm>
              <a:off x="0" y="-38100"/>
              <a:ext cx="1150900" cy="303798"/>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35%</a:t>
              </a:r>
            </a:p>
          </p:txBody>
        </p:sp>
      </p:grpSp>
      <p:grpSp>
        <p:nvGrpSpPr>
          <p:cNvPr id="24" name="Group 24"/>
          <p:cNvGrpSpPr/>
          <p:nvPr/>
        </p:nvGrpSpPr>
        <p:grpSpPr>
          <a:xfrm>
            <a:off x="7512213" y="4808106"/>
            <a:ext cx="4351107" cy="4630326"/>
            <a:chOff x="0" y="-38100"/>
            <a:chExt cx="1145970" cy="1219510"/>
          </a:xfrm>
        </p:grpSpPr>
        <p:sp>
          <p:nvSpPr>
            <p:cNvPr id="25" name="Freeform 25"/>
            <p:cNvSpPr/>
            <p:nvPr/>
          </p:nvSpPr>
          <p:spPr>
            <a:xfrm>
              <a:off x="0" y="0"/>
              <a:ext cx="1145970" cy="1181410"/>
            </a:xfrm>
            <a:custGeom>
              <a:avLst/>
              <a:gdLst/>
              <a:ahLst/>
              <a:cxnLst/>
              <a:rect l="l" t="t" r="r" b="b"/>
              <a:pathLst>
                <a:path w="1145970" h="1181410">
                  <a:moveTo>
                    <a:pt x="16014" y="0"/>
                  </a:moveTo>
                  <a:lnTo>
                    <a:pt x="1129957" y="0"/>
                  </a:lnTo>
                  <a:cubicBezTo>
                    <a:pt x="1138801" y="0"/>
                    <a:pt x="1145970" y="7170"/>
                    <a:pt x="1145970" y="16014"/>
                  </a:cubicBezTo>
                  <a:lnTo>
                    <a:pt x="1145970" y="1165396"/>
                  </a:lnTo>
                  <a:cubicBezTo>
                    <a:pt x="1145970" y="1174240"/>
                    <a:pt x="1138801" y="1181410"/>
                    <a:pt x="1129957" y="1181410"/>
                  </a:cubicBezTo>
                  <a:lnTo>
                    <a:pt x="16014" y="1181410"/>
                  </a:lnTo>
                  <a:cubicBezTo>
                    <a:pt x="7170" y="1181410"/>
                    <a:pt x="0" y="1174240"/>
                    <a:pt x="0" y="1165396"/>
                  </a:cubicBezTo>
                  <a:lnTo>
                    <a:pt x="0" y="16014"/>
                  </a:lnTo>
                  <a:cubicBezTo>
                    <a:pt x="0" y="7170"/>
                    <a:pt x="7170" y="0"/>
                    <a:pt x="16014" y="0"/>
                  </a:cubicBezTo>
                  <a:close/>
                </a:path>
              </a:pathLst>
            </a:custGeom>
            <a:solidFill>
              <a:srgbClr val="4A9D75"/>
            </a:solidFill>
          </p:spPr>
        </p:sp>
        <p:sp>
          <p:nvSpPr>
            <p:cNvPr id="26" name="TextBox 26"/>
            <p:cNvSpPr txBox="1"/>
            <p:nvPr/>
          </p:nvSpPr>
          <p:spPr>
            <a:xfrm>
              <a:off x="0" y="-38100"/>
              <a:ext cx="1145970" cy="85090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65%</a:t>
              </a:r>
            </a:p>
          </p:txBody>
        </p:sp>
      </p:grpSp>
      <p:grpSp>
        <p:nvGrpSpPr>
          <p:cNvPr id="27" name="Group 27"/>
          <p:cNvGrpSpPr/>
          <p:nvPr/>
        </p:nvGrpSpPr>
        <p:grpSpPr>
          <a:xfrm>
            <a:off x="12187170" y="3699651"/>
            <a:ext cx="4351107" cy="1142738"/>
            <a:chOff x="0" y="-38100"/>
            <a:chExt cx="1145970" cy="300968"/>
          </a:xfrm>
        </p:grpSpPr>
        <p:sp>
          <p:nvSpPr>
            <p:cNvPr id="28" name="Freeform 28"/>
            <p:cNvSpPr/>
            <p:nvPr/>
          </p:nvSpPr>
          <p:spPr>
            <a:xfrm>
              <a:off x="0" y="0"/>
              <a:ext cx="1145970" cy="238800"/>
            </a:xfrm>
            <a:custGeom>
              <a:avLst/>
              <a:gdLst/>
              <a:ahLst/>
              <a:cxnLst/>
              <a:rect l="l" t="t" r="r" b="b"/>
              <a:pathLst>
                <a:path w="1145970" h="238800">
                  <a:moveTo>
                    <a:pt x="16014" y="0"/>
                  </a:moveTo>
                  <a:lnTo>
                    <a:pt x="1129957" y="0"/>
                  </a:lnTo>
                  <a:cubicBezTo>
                    <a:pt x="1138801" y="0"/>
                    <a:pt x="1145970" y="7170"/>
                    <a:pt x="1145970" y="16014"/>
                  </a:cubicBezTo>
                  <a:lnTo>
                    <a:pt x="1145970" y="222786"/>
                  </a:lnTo>
                  <a:cubicBezTo>
                    <a:pt x="1145970" y="231630"/>
                    <a:pt x="1138801" y="238800"/>
                    <a:pt x="1129957" y="238800"/>
                  </a:cubicBezTo>
                  <a:lnTo>
                    <a:pt x="16014" y="238800"/>
                  </a:lnTo>
                  <a:cubicBezTo>
                    <a:pt x="7170" y="238800"/>
                    <a:pt x="0" y="231630"/>
                    <a:pt x="0" y="222786"/>
                  </a:cubicBezTo>
                  <a:lnTo>
                    <a:pt x="0" y="16014"/>
                  </a:lnTo>
                  <a:cubicBezTo>
                    <a:pt x="0" y="7170"/>
                    <a:pt x="7170" y="0"/>
                    <a:pt x="16014" y="0"/>
                  </a:cubicBezTo>
                  <a:close/>
                </a:path>
              </a:pathLst>
            </a:custGeom>
            <a:solidFill>
              <a:srgbClr val="4A9D75"/>
            </a:solidFill>
          </p:spPr>
        </p:sp>
        <p:sp>
          <p:nvSpPr>
            <p:cNvPr id="29" name="TextBox 29"/>
            <p:cNvSpPr txBox="1"/>
            <p:nvPr/>
          </p:nvSpPr>
          <p:spPr>
            <a:xfrm>
              <a:off x="0" y="-38100"/>
              <a:ext cx="1136110" cy="300968"/>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$1.750 / Rp24.500.000</a:t>
              </a:r>
            </a:p>
          </p:txBody>
        </p:sp>
      </p:grpSp>
      <p:grpSp>
        <p:nvGrpSpPr>
          <p:cNvPr id="30" name="Group 30"/>
          <p:cNvGrpSpPr/>
          <p:nvPr/>
        </p:nvGrpSpPr>
        <p:grpSpPr>
          <a:xfrm>
            <a:off x="12187170" y="4808106"/>
            <a:ext cx="4351107" cy="4630326"/>
            <a:chOff x="0" y="-38100"/>
            <a:chExt cx="1145970" cy="1219510"/>
          </a:xfrm>
        </p:grpSpPr>
        <p:sp>
          <p:nvSpPr>
            <p:cNvPr id="31" name="Freeform 31"/>
            <p:cNvSpPr/>
            <p:nvPr/>
          </p:nvSpPr>
          <p:spPr>
            <a:xfrm>
              <a:off x="0" y="0"/>
              <a:ext cx="1145970" cy="1181410"/>
            </a:xfrm>
            <a:custGeom>
              <a:avLst/>
              <a:gdLst/>
              <a:ahLst/>
              <a:cxnLst/>
              <a:rect l="l" t="t" r="r" b="b"/>
              <a:pathLst>
                <a:path w="1145970" h="1181410">
                  <a:moveTo>
                    <a:pt x="16014" y="0"/>
                  </a:moveTo>
                  <a:lnTo>
                    <a:pt x="1129957" y="0"/>
                  </a:lnTo>
                  <a:cubicBezTo>
                    <a:pt x="1138801" y="0"/>
                    <a:pt x="1145970" y="7170"/>
                    <a:pt x="1145970" y="16014"/>
                  </a:cubicBezTo>
                  <a:lnTo>
                    <a:pt x="1145970" y="1165396"/>
                  </a:lnTo>
                  <a:cubicBezTo>
                    <a:pt x="1145970" y="1174240"/>
                    <a:pt x="1138801" y="1181410"/>
                    <a:pt x="1129957" y="1181410"/>
                  </a:cubicBezTo>
                  <a:lnTo>
                    <a:pt x="16014" y="1181410"/>
                  </a:lnTo>
                  <a:cubicBezTo>
                    <a:pt x="7170" y="1181410"/>
                    <a:pt x="0" y="1174240"/>
                    <a:pt x="0" y="1165396"/>
                  </a:cubicBezTo>
                  <a:lnTo>
                    <a:pt x="0" y="16014"/>
                  </a:lnTo>
                  <a:cubicBezTo>
                    <a:pt x="0" y="7170"/>
                    <a:pt x="7170" y="0"/>
                    <a:pt x="16014" y="0"/>
                  </a:cubicBezTo>
                  <a:close/>
                </a:path>
              </a:pathLst>
            </a:custGeom>
            <a:solidFill>
              <a:srgbClr val="4A9D75"/>
            </a:solidFill>
          </p:spPr>
        </p:sp>
        <p:sp>
          <p:nvSpPr>
            <p:cNvPr id="32" name="TextBox 32"/>
            <p:cNvSpPr txBox="1"/>
            <p:nvPr/>
          </p:nvSpPr>
          <p:spPr>
            <a:xfrm>
              <a:off x="0" y="-38100"/>
              <a:ext cx="1145970" cy="85090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$3.250 / Rp45.500.000</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AD6C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179359" y="503806"/>
            <a:ext cx="1079941" cy="1049788"/>
          </a:xfrm>
          <a:prstGeom prst="rect">
            <a:avLst/>
          </a:prstGeom>
        </p:spPr>
      </p:pic>
      <p:grpSp>
        <p:nvGrpSpPr>
          <p:cNvPr id="3" name="Group 3"/>
          <p:cNvGrpSpPr/>
          <p:nvPr/>
        </p:nvGrpSpPr>
        <p:grpSpPr>
          <a:xfrm>
            <a:off x="1028700" y="863567"/>
            <a:ext cx="12597784" cy="1380054"/>
            <a:chOff x="0" y="0"/>
            <a:chExt cx="9730993" cy="1066004"/>
          </a:xfrm>
        </p:grpSpPr>
        <p:sp>
          <p:nvSpPr>
            <p:cNvPr id="4" name="Freeform 4"/>
            <p:cNvSpPr/>
            <p:nvPr/>
          </p:nvSpPr>
          <p:spPr>
            <a:xfrm>
              <a:off x="0" y="0"/>
              <a:ext cx="9730994" cy="1066005"/>
            </a:xfrm>
            <a:custGeom>
              <a:avLst/>
              <a:gdLst/>
              <a:ahLst/>
              <a:cxnLst/>
              <a:rect l="l" t="t" r="r" b="b"/>
              <a:pathLst>
                <a:path w="9730994" h="1066005">
                  <a:moveTo>
                    <a:pt x="9606533" y="1066004"/>
                  </a:moveTo>
                  <a:lnTo>
                    <a:pt x="124460" y="1066004"/>
                  </a:lnTo>
                  <a:cubicBezTo>
                    <a:pt x="55880" y="1066004"/>
                    <a:pt x="0" y="1010124"/>
                    <a:pt x="0" y="941544"/>
                  </a:cubicBezTo>
                  <a:lnTo>
                    <a:pt x="0" y="124460"/>
                  </a:lnTo>
                  <a:cubicBezTo>
                    <a:pt x="0" y="55880"/>
                    <a:pt x="55880" y="0"/>
                    <a:pt x="124460" y="0"/>
                  </a:cubicBezTo>
                  <a:lnTo>
                    <a:pt x="9606533" y="0"/>
                  </a:lnTo>
                  <a:cubicBezTo>
                    <a:pt x="9675113" y="0"/>
                    <a:pt x="9730994" y="55880"/>
                    <a:pt x="9730994" y="124460"/>
                  </a:cubicBezTo>
                  <a:lnTo>
                    <a:pt x="9730994" y="941544"/>
                  </a:lnTo>
                  <a:cubicBezTo>
                    <a:pt x="9730994" y="1010124"/>
                    <a:pt x="9675113" y="1066005"/>
                    <a:pt x="9606533" y="1066005"/>
                  </a:cubicBezTo>
                  <a:close/>
                </a:path>
              </a:pathLst>
            </a:custGeom>
            <a:solidFill>
              <a:srgbClr val="4A9D75"/>
            </a:solidFill>
          </p:spPr>
        </p:sp>
      </p:grpSp>
      <p:grpSp>
        <p:nvGrpSpPr>
          <p:cNvPr id="5" name="Group 5"/>
          <p:cNvGrpSpPr/>
          <p:nvPr/>
        </p:nvGrpSpPr>
        <p:grpSpPr>
          <a:xfrm>
            <a:off x="1150232" y="1720793"/>
            <a:ext cx="5230487" cy="3230761"/>
            <a:chOff x="0" y="-335034"/>
            <a:chExt cx="1377577" cy="850900"/>
          </a:xfrm>
        </p:grpSpPr>
        <p:sp>
          <p:nvSpPr>
            <p:cNvPr id="6" name="Freeform 6"/>
            <p:cNvSpPr/>
            <p:nvPr/>
          </p:nvSpPr>
          <p:spPr>
            <a:xfrm>
              <a:off x="0" y="0"/>
              <a:ext cx="1377577" cy="164711"/>
            </a:xfrm>
            <a:custGeom>
              <a:avLst/>
              <a:gdLst/>
              <a:ahLst/>
              <a:cxnLst/>
              <a:rect l="l" t="t" r="r" b="b"/>
              <a:pathLst>
                <a:path w="1377577" h="164711">
                  <a:moveTo>
                    <a:pt x="17762" y="0"/>
                  </a:moveTo>
                  <a:lnTo>
                    <a:pt x="1359815" y="0"/>
                  </a:lnTo>
                  <a:cubicBezTo>
                    <a:pt x="1369624" y="0"/>
                    <a:pt x="1377577" y="7952"/>
                    <a:pt x="1377577" y="17762"/>
                  </a:cubicBezTo>
                  <a:lnTo>
                    <a:pt x="1377577" y="146949"/>
                  </a:lnTo>
                  <a:cubicBezTo>
                    <a:pt x="1377577" y="156759"/>
                    <a:pt x="1369624" y="164711"/>
                    <a:pt x="1359815" y="164711"/>
                  </a:cubicBezTo>
                  <a:lnTo>
                    <a:pt x="17762" y="164711"/>
                  </a:lnTo>
                  <a:cubicBezTo>
                    <a:pt x="7952" y="164711"/>
                    <a:pt x="0" y="156759"/>
                    <a:pt x="0" y="146949"/>
                  </a:cubicBezTo>
                  <a:lnTo>
                    <a:pt x="0" y="17762"/>
                  </a:lnTo>
                  <a:cubicBezTo>
                    <a:pt x="0" y="7952"/>
                    <a:pt x="7952" y="0"/>
                    <a:pt x="17762" y="0"/>
                  </a:cubicBezTo>
                  <a:close/>
                </a:path>
              </a:pathLst>
            </a:custGeom>
            <a:solidFill>
              <a:srgbClr val="FFFFFF"/>
            </a:solidFill>
            <a:ln>
              <a:solidFill>
                <a:srgbClr val="000000"/>
              </a:solidFill>
            </a:ln>
          </p:spPr>
        </p:sp>
        <p:sp>
          <p:nvSpPr>
            <p:cNvPr id="7" name="TextBox 7"/>
            <p:cNvSpPr txBox="1"/>
            <p:nvPr/>
          </p:nvSpPr>
          <p:spPr>
            <a:xfrm>
              <a:off x="0" y="-335034"/>
              <a:ext cx="1375884" cy="85090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Category</a:t>
              </a:r>
            </a:p>
          </p:txBody>
        </p:sp>
      </p:grpSp>
      <p:sp>
        <p:nvSpPr>
          <p:cNvPr id="8" name="TextBox 8"/>
          <p:cNvSpPr txBox="1"/>
          <p:nvPr/>
        </p:nvSpPr>
        <p:spPr>
          <a:xfrm>
            <a:off x="705083" y="1043993"/>
            <a:ext cx="13245018" cy="950325"/>
          </a:xfrm>
          <a:prstGeom prst="rect">
            <a:avLst/>
          </a:prstGeom>
        </p:spPr>
        <p:txBody>
          <a:bodyPr wrap="square" lIns="0" tIns="0" rIns="0" bIns="0" rtlCol="0" anchor="t">
            <a:spAutoFit/>
          </a:bodyPr>
          <a:lstStyle/>
          <a:p>
            <a:pPr marL="0" marR="0" lvl="0" indent="0" algn="ctr" defTabSz="914400" rtl="0" eaLnBrk="1" fontAlgn="auto" latinLnBrk="0" hangingPunct="1">
              <a:lnSpc>
                <a:spcPts val="8131"/>
              </a:lnSpc>
              <a:spcBef>
                <a:spcPts val="0"/>
              </a:spcBef>
              <a:spcAft>
                <a:spcPts val="0"/>
              </a:spcAft>
              <a:buClrTx/>
              <a:buSzTx/>
              <a:buFontTx/>
              <a:buNone/>
              <a:tabLst/>
              <a:defRPr/>
            </a:pPr>
            <a:r>
              <a:rPr kumimoji="0" lang="en-US" sz="5808" b="0" i="0" u="none" strike="noStrike" kern="1200" cap="none" spc="0" normalizeH="0" baseline="0" noProof="0">
                <a:ln>
                  <a:noFill/>
                </a:ln>
                <a:solidFill>
                  <a:srgbClr val="F6FFFB"/>
                </a:solidFill>
                <a:effectLst/>
                <a:uLnTx/>
                <a:uFillTx/>
                <a:latin typeface="Open Sauce Bold"/>
                <a:ea typeface="+mn-ea"/>
                <a:cs typeface="+mn-cs"/>
              </a:rPr>
              <a:t>Budgeting 2- USD 10k (IDR 140m)</a:t>
            </a:r>
          </a:p>
        </p:txBody>
      </p:sp>
      <p:grpSp>
        <p:nvGrpSpPr>
          <p:cNvPr id="9" name="Group 9"/>
          <p:cNvGrpSpPr/>
          <p:nvPr/>
        </p:nvGrpSpPr>
        <p:grpSpPr>
          <a:xfrm>
            <a:off x="6520263" y="2921102"/>
            <a:ext cx="4112426" cy="762051"/>
            <a:chOff x="0" y="-18903"/>
            <a:chExt cx="1083108" cy="200705"/>
          </a:xfrm>
        </p:grpSpPr>
        <p:sp>
          <p:nvSpPr>
            <p:cNvPr id="10" name="Freeform 10"/>
            <p:cNvSpPr/>
            <p:nvPr/>
          </p:nvSpPr>
          <p:spPr>
            <a:xfrm>
              <a:off x="0" y="0"/>
              <a:ext cx="1083108" cy="165318"/>
            </a:xfrm>
            <a:custGeom>
              <a:avLst/>
              <a:gdLst/>
              <a:ahLst/>
              <a:cxnLst/>
              <a:rect l="l" t="t" r="r" b="b"/>
              <a:pathLst>
                <a:path w="1083108" h="165318">
                  <a:moveTo>
                    <a:pt x="22591" y="0"/>
                  </a:moveTo>
                  <a:lnTo>
                    <a:pt x="1060517" y="0"/>
                  </a:lnTo>
                  <a:cubicBezTo>
                    <a:pt x="1072994" y="0"/>
                    <a:pt x="1083108" y="10114"/>
                    <a:pt x="1083108" y="22591"/>
                  </a:cubicBezTo>
                  <a:lnTo>
                    <a:pt x="1083108" y="142727"/>
                  </a:lnTo>
                  <a:cubicBezTo>
                    <a:pt x="1083108" y="148718"/>
                    <a:pt x="1080728" y="154464"/>
                    <a:pt x="1076491" y="158701"/>
                  </a:cubicBezTo>
                  <a:cubicBezTo>
                    <a:pt x="1072255" y="162938"/>
                    <a:pt x="1066509" y="165318"/>
                    <a:pt x="1060517" y="165318"/>
                  </a:cubicBezTo>
                  <a:lnTo>
                    <a:pt x="22591" y="165318"/>
                  </a:lnTo>
                  <a:cubicBezTo>
                    <a:pt x="16599" y="165318"/>
                    <a:pt x="10853" y="162938"/>
                    <a:pt x="6617" y="158701"/>
                  </a:cubicBezTo>
                  <a:cubicBezTo>
                    <a:pt x="2380" y="154464"/>
                    <a:pt x="0" y="148718"/>
                    <a:pt x="0" y="142727"/>
                  </a:cubicBezTo>
                  <a:lnTo>
                    <a:pt x="0" y="22591"/>
                  </a:lnTo>
                  <a:cubicBezTo>
                    <a:pt x="0" y="16599"/>
                    <a:pt x="2380" y="10853"/>
                    <a:pt x="6617" y="6617"/>
                  </a:cubicBezTo>
                  <a:cubicBezTo>
                    <a:pt x="10853" y="2380"/>
                    <a:pt x="16599" y="0"/>
                    <a:pt x="22591" y="0"/>
                  </a:cubicBezTo>
                  <a:close/>
                </a:path>
              </a:pathLst>
            </a:custGeom>
            <a:solidFill>
              <a:srgbClr val="FFFFFF"/>
            </a:solidFill>
            <a:ln>
              <a:solidFill>
                <a:srgbClr val="000000"/>
              </a:solidFill>
            </a:ln>
          </p:spPr>
        </p:sp>
        <p:sp>
          <p:nvSpPr>
            <p:cNvPr id="11" name="TextBox 11"/>
            <p:cNvSpPr txBox="1"/>
            <p:nvPr/>
          </p:nvSpPr>
          <p:spPr>
            <a:xfrm>
              <a:off x="0" y="-18903"/>
              <a:ext cx="1079647" cy="200705"/>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Proportions (Max)</a:t>
              </a:r>
            </a:p>
          </p:txBody>
        </p:sp>
      </p:grpSp>
      <p:grpSp>
        <p:nvGrpSpPr>
          <p:cNvPr id="12" name="Group 12"/>
          <p:cNvGrpSpPr/>
          <p:nvPr/>
        </p:nvGrpSpPr>
        <p:grpSpPr>
          <a:xfrm>
            <a:off x="10766040" y="2848214"/>
            <a:ext cx="4112426" cy="914708"/>
            <a:chOff x="0" y="-38100"/>
            <a:chExt cx="1083108" cy="240911"/>
          </a:xfrm>
        </p:grpSpPr>
        <p:sp>
          <p:nvSpPr>
            <p:cNvPr id="13" name="Freeform 13"/>
            <p:cNvSpPr/>
            <p:nvPr/>
          </p:nvSpPr>
          <p:spPr>
            <a:xfrm>
              <a:off x="0" y="0"/>
              <a:ext cx="1083108" cy="165318"/>
            </a:xfrm>
            <a:custGeom>
              <a:avLst/>
              <a:gdLst/>
              <a:ahLst/>
              <a:cxnLst/>
              <a:rect l="l" t="t" r="r" b="b"/>
              <a:pathLst>
                <a:path w="1083108" h="165318">
                  <a:moveTo>
                    <a:pt x="22591" y="0"/>
                  </a:moveTo>
                  <a:lnTo>
                    <a:pt x="1060517" y="0"/>
                  </a:lnTo>
                  <a:cubicBezTo>
                    <a:pt x="1072994" y="0"/>
                    <a:pt x="1083108" y="10114"/>
                    <a:pt x="1083108" y="22591"/>
                  </a:cubicBezTo>
                  <a:lnTo>
                    <a:pt x="1083108" y="142727"/>
                  </a:lnTo>
                  <a:cubicBezTo>
                    <a:pt x="1083108" y="148718"/>
                    <a:pt x="1080728" y="154464"/>
                    <a:pt x="1076491" y="158701"/>
                  </a:cubicBezTo>
                  <a:cubicBezTo>
                    <a:pt x="1072255" y="162938"/>
                    <a:pt x="1066509" y="165318"/>
                    <a:pt x="1060517" y="165318"/>
                  </a:cubicBezTo>
                  <a:lnTo>
                    <a:pt x="22591" y="165318"/>
                  </a:lnTo>
                  <a:cubicBezTo>
                    <a:pt x="16599" y="165318"/>
                    <a:pt x="10853" y="162938"/>
                    <a:pt x="6617" y="158701"/>
                  </a:cubicBezTo>
                  <a:cubicBezTo>
                    <a:pt x="2380" y="154464"/>
                    <a:pt x="0" y="148718"/>
                    <a:pt x="0" y="142727"/>
                  </a:cubicBezTo>
                  <a:lnTo>
                    <a:pt x="0" y="22591"/>
                  </a:lnTo>
                  <a:cubicBezTo>
                    <a:pt x="0" y="16599"/>
                    <a:pt x="2380" y="10853"/>
                    <a:pt x="6617" y="6617"/>
                  </a:cubicBezTo>
                  <a:cubicBezTo>
                    <a:pt x="10853" y="2380"/>
                    <a:pt x="16599" y="0"/>
                    <a:pt x="22591" y="0"/>
                  </a:cubicBezTo>
                  <a:close/>
                </a:path>
              </a:pathLst>
            </a:custGeom>
            <a:solidFill>
              <a:srgbClr val="FFFFFF"/>
            </a:solidFill>
            <a:ln>
              <a:solidFill>
                <a:srgbClr val="000000"/>
              </a:solidFill>
            </a:ln>
          </p:spPr>
        </p:sp>
        <p:sp>
          <p:nvSpPr>
            <p:cNvPr id="14" name="TextBox 14"/>
            <p:cNvSpPr txBox="1"/>
            <p:nvPr/>
          </p:nvSpPr>
          <p:spPr>
            <a:xfrm>
              <a:off x="0" y="-38100"/>
              <a:ext cx="1079647" cy="240911"/>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Budget (Max) in USD</a:t>
              </a:r>
            </a:p>
          </p:txBody>
        </p:sp>
      </p:grpSp>
      <p:grpSp>
        <p:nvGrpSpPr>
          <p:cNvPr id="15" name="Group 15"/>
          <p:cNvGrpSpPr/>
          <p:nvPr/>
        </p:nvGrpSpPr>
        <p:grpSpPr>
          <a:xfrm>
            <a:off x="1150232" y="2538540"/>
            <a:ext cx="5280600" cy="3230757"/>
            <a:chOff x="0" y="-339562"/>
            <a:chExt cx="1390776" cy="850900"/>
          </a:xfrm>
        </p:grpSpPr>
        <p:sp>
          <p:nvSpPr>
            <p:cNvPr id="16" name="Freeform 16"/>
            <p:cNvSpPr/>
            <p:nvPr/>
          </p:nvSpPr>
          <p:spPr>
            <a:xfrm>
              <a:off x="0" y="0"/>
              <a:ext cx="1378393" cy="165318"/>
            </a:xfrm>
            <a:custGeom>
              <a:avLst/>
              <a:gdLst/>
              <a:ahLst/>
              <a:cxnLst/>
              <a:rect l="l" t="t" r="r" b="b"/>
              <a:pathLst>
                <a:path w="1378393" h="165318">
                  <a:moveTo>
                    <a:pt x="7396" y="0"/>
                  </a:moveTo>
                  <a:lnTo>
                    <a:pt x="1370996" y="0"/>
                  </a:lnTo>
                  <a:cubicBezTo>
                    <a:pt x="1375081" y="0"/>
                    <a:pt x="1378393" y="3311"/>
                    <a:pt x="1378393" y="7396"/>
                  </a:cubicBezTo>
                  <a:lnTo>
                    <a:pt x="1378393" y="157921"/>
                  </a:lnTo>
                  <a:cubicBezTo>
                    <a:pt x="1378393" y="159883"/>
                    <a:pt x="1377613" y="161764"/>
                    <a:pt x="1376226" y="163151"/>
                  </a:cubicBezTo>
                  <a:cubicBezTo>
                    <a:pt x="1374839" y="164538"/>
                    <a:pt x="1372958" y="165318"/>
                    <a:pt x="1370996" y="165318"/>
                  </a:cubicBezTo>
                  <a:lnTo>
                    <a:pt x="7396" y="165318"/>
                  </a:lnTo>
                  <a:cubicBezTo>
                    <a:pt x="5435" y="165318"/>
                    <a:pt x="3553" y="164538"/>
                    <a:pt x="2166" y="163151"/>
                  </a:cubicBezTo>
                  <a:cubicBezTo>
                    <a:pt x="779" y="161764"/>
                    <a:pt x="0" y="159883"/>
                    <a:pt x="0" y="157921"/>
                  </a:cubicBezTo>
                  <a:lnTo>
                    <a:pt x="0" y="7396"/>
                  </a:lnTo>
                  <a:cubicBezTo>
                    <a:pt x="0" y="5435"/>
                    <a:pt x="779" y="3553"/>
                    <a:pt x="2166" y="2166"/>
                  </a:cubicBezTo>
                  <a:cubicBezTo>
                    <a:pt x="3553" y="779"/>
                    <a:pt x="5435" y="0"/>
                    <a:pt x="7396" y="0"/>
                  </a:cubicBezTo>
                  <a:close/>
                </a:path>
              </a:pathLst>
            </a:custGeom>
            <a:solidFill>
              <a:srgbClr val="FFFFFF"/>
            </a:solidFill>
            <a:ln>
              <a:solidFill>
                <a:srgbClr val="000000"/>
              </a:solidFill>
            </a:ln>
          </p:spPr>
        </p:sp>
        <p:sp>
          <p:nvSpPr>
            <p:cNvPr id="17" name="TextBox 17"/>
            <p:cNvSpPr txBox="1"/>
            <p:nvPr/>
          </p:nvSpPr>
          <p:spPr>
            <a:xfrm>
              <a:off x="4400" y="-339562"/>
              <a:ext cx="1386376" cy="85090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All aspects covered in Budgeting - 1</a:t>
              </a:r>
            </a:p>
          </p:txBody>
        </p:sp>
      </p:grpSp>
      <p:grpSp>
        <p:nvGrpSpPr>
          <p:cNvPr id="18" name="Group 18"/>
          <p:cNvGrpSpPr/>
          <p:nvPr/>
        </p:nvGrpSpPr>
        <p:grpSpPr>
          <a:xfrm>
            <a:off x="6517166" y="3683152"/>
            <a:ext cx="4112426" cy="917013"/>
            <a:chOff x="0" y="-38100"/>
            <a:chExt cx="1083108" cy="241518"/>
          </a:xfrm>
        </p:grpSpPr>
        <p:sp>
          <p:nvSpPr>
            <p:cNvPr id="19" name="Freeform 19"/>
            <p:cNvSpPr/>
            <p:nvPr/>
          </p:nvSpPr>
          <p:spPr>
            <a:xfrm>
              <a:off x="0" y="0"/>
              <a:ext cx="1083108" cy="165318"/>
            </a:xfrm>
            <a:custGeom>
              <a:avLst/>
              <a:gdLst/>
              <a:ahLst/>
              <a:cxnLst/>
              <a:rect l="l" t="t" r="r" b="b"/>
              <a:pathLst>
                <a:path w="1083108" h="165318">
                  <a:moveTo>
                    <a:pt x="9413" y="0"/>
                  </a:moveTo>
                  <a:lnTo>
                    <a:pt x="1073695" y="0"/>
                  </a:lnTo>
                  <a:cubicBezTo>
                    <a:pt x="1078894" y="0"/>
                    <a:pt x="1083108" y="4214"/>
                    <a:pt x="1083108" y="9413"/>
                  </a:cubicBezTo>
                  <a:lnTo>
                    <a:pt x="1083108" y="155905"/>
                  </a:lnTo>
                  <a:cubicBezTo>
                    <a:pt x="1083108" y="158401"/>
                    <a:pt x="1082116" y="160796"/>
                    <a:pt x="1080351" y="162561"/>
                  </a:cubicBezTo>
                  <a:cubicBezTo>
                    <a:pt x="1078586" y="164326"/>
                    <a:pt x="1076192" y="165318"/>
                    <a:pt x="1073695" y="165318"/>
                  </a:cubicBezTo>
                  <a:lnTo>
                    <a:pt x="9413" y="165318"/>
                  </a:lnTo>
                  <a:cubicBezTo>
                    <a:pt x="6916" y="165318"/>
                    <a:pt x="4522" y="164326"/>
                    <a:pt x="2757" y="162561"/>
                  </a:cubicBezTo>
                  <a:cubicBezTo>
                    <a:pt x="992" y="160796"/>
                    <a:pt x="0" y="158401"/>
                    <a:pt x="0" y="155905"/>
                  </a:cubicBezTo>
                  <a:lnTo>
                    <a:pt x="0" y="9413"/>
                  </a:lnTo>
                  <a:cubicBezTo>
                    <a:pt x="0" y="6916"/>
                    <a:pt x="992" y="4522"/>
                    <a:pt x="2757" y="2757"/>
                  </a:cubicBezTo>
                  <a:cubicBezTo>
                    <a:pt x="4522" y="992"/>
                    <a:pt x="6916" y="0"/>
                    <a:pt x="9413" y="0"/>
                  </a:cubicBezTo>
                  <a:close/>
                </a:path>
              </a:pathLst>
            </a:custGeom>
            <a:solidFill>
              <a:srgbClr val="FFFFFF"/>
            </a:solidFill>
            <a:ln>
              <a:solidFill>
                <a:srgbClr val="000000"/>
              </a:solidFill>
            </a:ln>
          </p:spPr>
        </p:sp>
        <p:sp>
          <p:nvSpPr>
            <p:cNvPr id="20" name="TextBox 20"/>
            <p:cNvSpPr txBox="1"/>
            <p:nvPr/>
          </p:nvSpPr>
          <p:spPr>
            <a:xfrm>
              <a:off x="0" y="-38100"/>
              <a:ext cx="1080463" cy="241518"/>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50%</a:t>
              </a:r>
            </a:p>
          </p:txBody>
        </p:sp>
      </p:grpSp>
      <p:grpSp>
        <p:nvGrpSpPr>
          <p:cNvPr id="21" name="Group 21"/>
          <p:cNvGrpSpPr/>
          <p:nvPr/>
        </p:nvGrpSpPr>
        <p:grpSpPr>
          <a:xfrm>
            <a:off x="10762942" y="3683152"/>
            <a:ext cx="4112426" cy="914708"/>
            <a:chOff x="0" y="-38100"/>
            <a:chExt cx="1083108" cy="240911"/>
          </a:xfrm>
        </p:grpSpPr>
        <p:sp>
          <p:nvSpPr>
            <p:cNvPr id="22" name="Freeform 22"/>
            <p:cNvSpPr/>
            <p:nvPr/>
          </p:nvSpPr>
          <p:spPr>
            <a:xfrm>
              <a:off x="0" y="0"/>
              <a:ext cx="1083108" cy="165318"/>
            </a:xfrm>
            <a:custGeom>
              <a:avLst/>
              <a:gdLst/>
              <a:ahLst/>
              <a:cxnLst/>
              <a:rect l="l" t="t" r="r" b="b"/>
              <a:pathLst>
                <a:path w="1083108" h="165318">
                  <a:moveTo>
                    <a:pt x="9413" y="0"/>
                  </a:moveTo>
                  <a:lnTo>
                    <a:pt x="1073695" y="0"/>
                  </a:lnTo>
                  <a:cubicBezTo>
                    <a:pt x="1078894" y="0"/>
                    <a:pt x="1083108" y="4214"/>
                    <a:pt x="1083108" y="9413"/>
                  </a:cubicBezTo>
                  <a:lnTo>
                    <a:pt x="1083108" y="155905"/>
                  </a:lnTo>
                  <a:cubicBezTo>
                    <a:pt x="1083108" y="158401"/>
                    <a:pt x="1082116" y="160796"/>
                    <a:pt x="1080351" y="162561"/>
                  </a:cubicBezTo>
                  <a:cubicBezTo>
                    <a:pt x="1078586" y="164326"/>
                    <a:pt x="1076192" y="165318"/>
                    <a:pt x="1073695" y="165318"/>
                  </a:cubicBezTo>
                  <a:lnTo>
                    <a:pt x="9413" y="165318"/>
                  </a:lnTo>
                  <a:cubicBezTo>
                    <a:pt x="6916" y="165318"/>
                    <a:pt x="4522" y="164326"/>
                    <a:pt x="2757" y="162561"/>
                  </a:cubicBezTo>
                  <a:cubicBezTo>
                    <a:pt x="992" y="160796"/>
                    <a:pt x="0" y="158401"/>
                    <a:pt x="0" y="155905"/>
                  </a:cubicBezTo>
                  <a:lnTo>
                    <a:pt x="0" y="9413"/>
                  </a:lnTo>
                  <a:cubicBezTo>
                    <a:pt x="0" y="6916"/>
                    <a:pt x="992" y="4522"/>
                    <a:pt x="2757" y="2757"/>
                  </a:cubicBezTo>
                  <a:cubicBezTo>
                    <a:pt x="4522" y="992"/>
                    <a:pt x="6916" y="0"/>
                    <a:pt x="9413" y="0"/>
                  </a:cubicBezTo>
                  <a:close/>
                </a:path>
              </a:pathLst>
            </a:custGeom>
            <a:solidFill>
              <a:srgbClr val="FFFFFF"/>
            </a:solidFill>
            <a:ln>
              <a:solidFill>
                <a:srgbClr val="000000"/>
              </a:solidFill>
            </a:ln>
          </p:spPr>
        </p:sp>
        <p:sp>
          <p:nvSpPr>
            <p:cNvPr id="23" name="TextBox 23"/>
            <p:cNvSpPr txBox="1"/>
            <p:nvPr/>
          </p:nvSpPr>
          <p:spPr>
            <a:xfrm>
              <a:off x="0" y="-38100"/>
              <a:ext cx="1079647" cy="240911"/>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$5,000 / Rp 70.000.000</a:t>
              </a:r>
            </a:p>
          </p:txBody>
        </p:sp>
      </p:grpSp>
      <p:grpSp>
        <p:nvGrpSpPr>
          <p:cNvPr id="24" name="Group 24"/>
          <p:cNvGrpSpPr/>
          <p:nvPr/>
        </p:nvGrpSpPr>
        <p:grpSpPr>
          <a:xfrm>
            <a:off x="1150232" y="3363520"/>
            <a:ext cx="5253413" cy="3230757"/>
            <a:chOff x="0" y="-342791"/>
            <a:chExt cx="1383615" cy="850900"/>
          </a:xfrm>
        </p:grpSpPr>
        <p:sp>
          <p:nvSpPr>
            <p:cNvPr id="25" name="Freeform 25"/>
            <p:cNvSpPr/>
            <p:nvPr/>
          </p:nvSpPr>
          <p:spPr>
            <a:xfrm>
              <a:off x="0" y="0"/>
              <a:ext cx="1377577" cy="165318"/>
            </a:xfrm>
            <a:custGeom>
              <a:avLst/>
              <a:gdLst/>
              <a:ahLst/>
              <a:cxnLst/>
              <a:rect l="l" t="t" r="r" b="b"/>
              <a:pathLst>
                <a:path w="1377577" h="165318">
                  <a:moveTo>
                    <a:pt x="7401" y="0"/>
                  </a:moveTo>
                  <a:lnTo>
                    <a:pt x="1370176" y="0"/>
                  </a:lnTo>
                  <a:cubicBezTo>
                    <a:pt x="1372139" y="0"/>
                    <a:pt x="1374021" y="780"/>
                    <a:pt x="1375409" y="2168"/>
                  </a:cubicBezTo>
                  <a:cubicBezTo>
                    <a:pt x="1376797" y="3556"/>
                    <a:pt x="1377577" y="5438"/>
                    <a:pt x="1377577" y="7401"/>
                  </a:cubicBezTo>
                  <a:lnTo>
                    <a:pt x="1377577" y="157917"/>
                  </a:lnTo>
                  <a:cubicBezTo>
                    <a:pt x="1377577" y="159880"/>
                    <a:pt x="1376797" y="161762"/>
                    <a:pt x="1375409" y="163150"/>
                  </a:cubicBezTo>
                  <a:cubicBezTo>
                    <a:pt x="1374021" y="164538"/>
                    <a:pt x="1372139" y="165318"/>
                    <a:pt x="1370176" y="165318"/>
                  </a:cubicBezTo>
                  <a:lnTo>
                    <a:pt x="7401" y="165318"/>
                  </a:lnTo>
                  <a:cubicBezTo>
                    <a:pt x="5438" y="165318"/>
                    <a:pt x="3556" y="164538"/>
                    <a:pt x="2168" y="163150"/>
                  </a:cubicBezTo>
                  <a:cubicBezTo>
                    <a:pt x="780" y="161762"/>
                    <a:pt x="0" y="159880"/>
                    <a:pt x="0" y="157917"/>
                  </a:cubicBezTo>
                  <a:lnTo>
                    <a:pt x="0" y="7401"/>
                  </a:lnTo>
                  <a:cubicBezTo>
                    <a:pt x="0" y="5438"/>
                    <a:pt x="780" y="3556"/>
                    <a:pt x="2168" y="2168"/>
                  </a:cubicBezTo>
                  <a:cubicBezTo>
                    <a:pt x="3556" y="780"/>
                    <a:pt x="5438" y="0"/>
                    <a:pt x="7401" y="0"/>
                  </a:cubicBezTo>
                  <a:close/>
                </a:path>
              </a:pathLst>
            </a:custGeom>
            <a:solidFill>
              <a:srgbClr val="FFFFFF"/>
            </a:solidFill>
            <a:ln>
              <a:solidFill>
                <a:srgbClr val="000000"/>
              </a:solidFill>
            </a:ln>
          </p:spPr>
        </p:sp>
        <p:sp>
          <p:nvSpPr>
            <p:cNvPr id="26" name="TextBox 26"/>
            <p:cNvSpPr txBox="1"/>
            <p:nvPr/>
          </p:nvSpPr>
          <p:spPr>
            <a:xfrm>
              <a:off x="3591" y="-342791"/>
              <a:ext cx="1380024" cy="85090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Additional Budget for Team Salary</a:t>
              </a:r>
            </a:p>
          </p:txBody>
        </p:sp>
      </p:grpSp>
      <p:grpSp>
        <p:nvGrpSpPr>
          <p:cNvPr id="27" name="Group 27"/>
          <p:cNvGrpSpPr/>
          <p:nvPr/>
        </p:nvGrpSpPr>
        <p:grpSpPr>
          <a:xfrm>
            <a:off x="6520263" y="4520392"/>
            <a:ext cx="4112426" cy="970040"/>
            <a:chOff x="0" y="-38100"/>
            <a:chExt cx="1083108" cy="255484"/>
          </a:xfrm>
        </p:grpSpPr>
        <p:sp>
          <p:nvSpPr>
            <p:cNvPr id="28" name="Freeform 28"/>
            <p:cNvSpPr/>
            <p:nvPr/>
          </p:nvSpPr>
          <p:spPr>
            <a:xfrm>
              <a:off x="0" y="0"/>
              <a:ext cx="1083108" cy="165318"/>
            </a:xfrm>
            <a:custGeom>
              <a:avLst/>
              <a:gdLst/>
              <a:ahLst/>
              <a:cxnLst/>
              <a:rect l="l" t="t" r="r" b="b"/>
              <a:pathLst>
                <a:path w="1083108" h="165318">
                  <a:moveTo>
                    <a:pt x="9413" y="0"/>
                  </a:moveTo>
                  <a:lnTo>
                    <a:pt x="1073695" y="0"/>
                  </a:lnTo>
                  <a:cubicBezTo>
                    <a:pt x="1078894" y="0"/>
                    <a:pt x="1083108" y="4214"/>
                    <a:pt x="1083108" y="9413"/>
                  </a:cubicBezTo>
                  <a:lnTo>
                    <a:pt x="1083108" y="155905"/>
                  </a:lnTo>
                  <a:cubicBezTo>
                    <a:pt x="1083108" y="158401"/>
                    <a:pt x="1082116" y="160796"/>
                    <a:pt x="1080351" y="162561"/>
                  </a:cubicBezTo>
                  <a:cubicBezTo>
                    <a:pt x="1078586" y="164326"/>
                    <a:pt x="1076192" y="165318"/>
                    <a:pt x="1073695" y="165318"/>
                  </a:cubicBezTo>
                  <a:lnTo>
                    <a:pt x="9413" y="165318"/>
                  </a:lnTo>
                  <a:cubicBezTo>
                    <a:pt x="6916" y="165318"/>
                    <a:pt x="4522" y="164326"/>
                    <a:pt x="2757" y="162561"/>
                  </a:cubicBezTo>
                  <a:cubicBezTo>
                    <a:pt x="992" y="160796"/>
                    <a:pt x="0" y="158401"/>
                    <a:pt x="0" y="155905"/>
                  </a:cubicBezTo>
                  <a:lnTo>
                    <a:pt x="0" y="9413"/>
                  </a:lnTo>
                  <a:cubicBezTo>
                    <a:pt x="0" y="6916"/>
                    <a:pt x="992" y="4522"/>
                    <a:pt x="2757" y="2757"/>
                  </a:cubicBezTo>
                  <a:cubicBezTo>
                    <a:pt x="4522" y="992"/>
                    <a:pt x="6916" y="0"/>
                    <a:pt x="9413" y="0"/>
                  </a:cubicBezTo>
                  <a:close/>
                </a:path>
              </a:pathLst>
            </a:custGeom>
            <a:solidFill>
              <a:srgbClr val="FFFFFF"/>
            </a:solidFill>
            <a:ln>
              <a:solidFill>
                <a:srgbClr val="000000"/>
              </a:solidFill>
            </a:ln>
          </p:spPr>
        </p:sp>
        <p:sp>
          <p:nvSpPr>
            <p:cNvPr id="29" name="TextBox 29"/>
            <p:cNvSpPr txBox="1"/>
            <p:nvPr/>
          </p:nvSpPr>
          <p:spPr>
            <a:xfrm>
              <a:off x="0" y="-38100"/>
              <a:ext cx="1080463" cy="255484"/>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5%</a:t>
              </a:r>
            </a:p>
          </p:txBody>
        </p:sp>
      </p:grpSp>
      <p:grpSp>
        <p:nvGrpSpPr>
          <p:cNvPr id="30" name="Group 30"/>
          <p:cNvGrpSpPr/>
          <p:nvPr/>
        </p:nvGrpSpPr>
        <p:grpSpPr>
          <a:xfrm>
            <a:off x="10766040" y="4520392"/>
            <a:ext cx="4125278" cy="917013"/>
            <a:chOff x="0" y="-38100"/>
            <a:chExt cx="1086493" cy="241518"/>
          </a:xfrm>
        </p:grpSpPr>
        <p:sp>
          <p:nvSpPr>
            <p:cNvPr id="31" name="Freeform 31"/>
            <p:cNvSpPr/>
            <p:nvPr/>
          </p:nvSpPr>
          <p:spPr>
            <a:xfrm>
              <a:off x="0" y="0"/>
              <a:ext cx="1083108" cy="165318"/>
            </a:xfrm>
            <a:custGeom>
              <a:avLst/>
              <a:gdLst/>
              <a:ahLst/>
              <a:cxnLst/>
              <a:rect l="l" t="t" r="r" b="b"/>
              <a:pathLst>
                <a:path w="1083108" h="165318">
                  <a:moveTo>
                    <a:pt x="9413" y="0"/>
                  </a:moveTo>
                  <a:lnTo>
                    <a:pt x="1073695" y="0"/>
                  </a:lnTo>
                  <a:cubicBezTo>
                    <a:pt x="1078894" y="0"/>
                    <a:pt x="1083108" y="4214"/>
                    <a:pt x="1083108" y="9413"/>
                  </a:cubicBezTo>
                  <a:lnTo>
                    <a:pt x="1083108" y="155905"/>
                  </a:lnTo>
                  <a:cubicBezTo>
                    <a:pt x="1083108" y="158401"/>
                    <a:pt x="1082116" y="160796"/>
                    <a:pt x="1080351" y="162561"/>
                  </a:cubicBezTo>
                  <a:cubicBezTo>
                    <a:pt x="1078586" y="164326"/>
                    <a:pt x="1076192" y="165318"/>
                    <a:pt x="1073695" y="165318"/>
                  </a:cubicBezTo>
                  <a:lnTo>
                    <a:pt x="9413" y="165318"/>
                  </a:lnTo>
                  <a:cubicBezTo>
                    <a:pt x="6916" y="165318"/>
                    <a:pt x="4522" y="164326"/>
                    <a:pt x="2757" y="162561"/>
                  </a:cubicBezTo>
                  <a:cubicBezTo>
                    <a:pt x="992" y="160796"/>
                    <a:pt x="0" y="158401"/>
                    <a:pt x="0" y="155905"/>
                  </a:cubicBezTo>
                  <a:lnTo>
                    <a:pt x="0" y="9413"/>
                  </a:lnTo>
                  <a:cubicBezTo>
                    <a:pt x="0" y="6916"/>
                    <a:pt x="992" y="4522"/>
                    <a:pt x="2757" y="2757"/>
                  </a:cubicBezTo>
                  <a:cubicBezTo>
                    <a:pt x="4522" y="992"/>
                    <a:pt x="6916" y="0"/>
                    <a:pt x="9413" y="0"/>
                  </a:cubicBezTo>
                  <a:close/>
                </a:path>
              </a:pathLst>
            </a:custGeom>
            <a:solidFill>
              <a:srgbClr val="FFFFFF"/>
            </a:solidFill>
            <a:ln>
              <a:solidFill>
                <a:srgbClr val="000000"/>
              </a:solidFill>
            </a:ln>
          </p:spPr>
        </p:sp>
        <p:sp>
          <p:nvSpPr>
            <p:cNvPr id="32" name="TextBox 32"/>
            <p:cNvSpPr txBox="1"/>
            <p:nvPr/>
          </p:nvSpPr>
          <p:spPr>
            <a:xfrm>
              <a:off x="0" y="-38100"/>
              <a:ext cx="1086493" cy="241518"/>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$500 / Rp 7.000.000</a:t>
              </a:r>
            </a:p>
          </p:txBody>
        </p:sp>
      </p:grpSp>
      <p:grpSp>
        <p:nvGrpSpPr>
          <p:cNvPr id="33" name="Group 33"/>
          <p:cNvGrpSpPr/>
          <p:nvPr/>
        </p:nvGrpSpPr>
        <p:grpSpPr>
          <a:xfrm>
            <a:off x="1145469" y="5345770"/>
            <a:ext cx="5233584" cy="950326"/>
            <a:chOff x="0" y="-38100"/>
            <a:chExt cx="1378393" cy="250292"/>
          </a:xfrm>
        </p:grpSpPr>
        <p:sp>
          <p:nvSpPr>
            <p:cNvPr id="34" name="Freeform 34"/>
            <p:cNvSpPr/>
            <p:nvPr/>
          </p:nvSpPr>
          <p:spPr>
            <a:xfrm>
              <a:off x="0" y="0"/>
              <a:ext cx="1378393" cy="165318"/>
            </a:xfrm>
            <a:custGeom>
              <a:avLst/>
              <a:gdLst/>
              <a:ahLst/>
              <a:cxnLst/>
              <a:rect l="l" t="t" r="r" b="b"/>
              <a:pathLst>
                <a:path w="1378393" h="165318">
                  <a:moveTo>
                    <a:pt x="7396" y="0"/>
                  </a:moveTo>
                  <a:lnTo>
                    <a:pt x="1370996" y="0"/>
                  </a:lnTo>
                  <a:cubicBezTo>
                    <a:pt x="1375081" y="0"/>
                    <a:pt x="1378393" y="3311"/>
                    <a:pt x="1378393" y="7396"/>
                  </a:cubicBezTo>
                  <a:lnTo>
                    <a:pt x="1378393" y="157921"/>
                  </a:lnTo>
                  <a:cubicBezTo>
                    <a:pt x="1378393" y="159883"/>
                    <a:pt x="1377613" y="161764"/>
                    <a:pt x="1376226" y="163151"/>
                  </a:cubicBezTo>
                  <a:cubicBezTo>
                    <a:pt x="1374839" y="164538"/>
                    <a:pt x="1372958" y="165318"/>
                    <a:pt x="1370996" y="165318"/>
                  </a:cubicBezTo>
                  <a:lnTo>
                    <a:pt x="7396" y="165318"/>
                  </a:lnTo>
                  <a:cubicBezTo>
                    <a:pt x="5435" y="165318"/>
                    <a:pt x="3553" y="164538"/>
                    <a:pt x="2166" y="163151"/>
                  </a:cubicBezTo>
                  <a:cubicBezTo>
                    <a:pt x="779" y="161764"/>
                    <a:pt x="0" y="159883"/>
                    <a:pt x="0" y="157921"/>
                  </a:cubicBezTo>
                  <a:lnTo>
                    <a:pt x="0" y="7396"/>
                  </a:lnTo>
                  <a:cubicBezTo>
                    <a:pt x="0" y="5435"/>
                    <a:pt x="779" y="3553"/>
                    <a:pt x="2166" y="2166"/>
                  </a:cubicBezTo>
                  <a:cubicBezTo>
                    <a:pt x="3553" y="779"/>
                    <a:pt x="5435" y="0"/>
                    <a:pt x="7396" y="0"/>
                  </a:cubicBezTo>
                  <a:close/>
                </a:path>
              </a:pathLst>
            </a:custGeom>
            <a:solidFill>
              <a:srgbClr val="FFFFFF"/>
            </a:solidFill>
            <a:ln>
              <a:solidFill>
                <a:srgbClr val="000000"/>
              </a:solidFill>
            </a:ln>
          </p:spPr>
        </p:sp>
        <p:sp>
          <p:nvSpPr>
            <p:cNvPr id="35" name="TextBox 35"/>
            <p:cNvSpPr txBox="1"/>
            <p:nvPr/>
          </p:nvSpPr>
          <p:spPr>
            <a:xfrm>
              <a:off x="0" y="-38100"/>
              <a:ext cx="1375884" cy="250292"/>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Marketing and Sales</a:t>
              </a:r>
            </a:p>
          </p:txBody>
        </p:sp>
      </p:grpSp>
      <p:grpSp>
        <p:nvGrpSpPr>
          <p:cNvPr id="36" name="Group 36"/>
          <p:cNvGrpSpPr/>
          <p:nvPr/>
        </p:nvGrpSpPr>
        <p:grpSpPr>
          <a:xfrm>
            <a:off x="1150232" y="5212846"/>
            <a:ext cx="5263896" cy="3230762"/>
            <a:chOff x="0" y="-296741"/>
            <a:chExt cx="1386376" cy="850900"/>
          </a:xfrm>
        </p:grpSpPr>
        <p:sp>
          <p:nvSpPr>
            <p:cNvPr id="37" name="Freeform 37"/>
            <p:cNvSpPr/>
            <p:nvPr/>
          </p:nvSpPr>
          <p:spPr>
            <a:xfrm>
              <a:off x="0" y="0"/>
              <a:ext cx="1377577" cy="260738"/>
            </a:xfrm>
            <a:custGeom>
              <a:avLst/>
              <a:gdLst/>
              <a:ahLst/>
              <a:cxnLst/>
              <a:rect l="l" t="t" r="r" b="b"/>
              <a:pathLst>
                <a:path w="1377577" h="260738">
                  <a:moveTo>
                    <a:pt x="7401" y="0"/>
                  </a:moveTo>
                  <a:lnTo>
                    <a:pt x="1370176" y="0"/>
                  </a:lnTo>
                  <a:cubicBezTo>
                    <a:pt x="1372139" y="0"/>
                    <a:pt x="1374021" y="780"/>
                    <a:pt x="1375409" y="2168"/>
                  </a:cubicBezTo>
                  <a:cubicBezTo>
                    <a:pt x="1376797" y="3556"/>
                    <a:pt x="1377577" y="5438"/>
                    <a:pt x="1377577" y="7401"/>
                  </a:cubicBezTo>
                  <a:lnTo>
                    <a:pt x="1377577" y="253337"/>
                  </a:lnTo>
                  <a:cubicBezTo>
                    <a:pt x="1377577" y="255300"/>
                    <a:pt x="1376797" y="257183"/>
                    <a:pt x="1375409" y="258571"/>
                  </a:cubicBezTo>
                  <a:cubicBezTo>
                    <a:pt x="1374021" y="259958"/>
                    <a:pt x="1372139" y="260738"/>
                    <a:pt x="1370176" y="260738"/>
                  </a:cubicBezTo>
                  <a:lnTo>
                    <a:pt x="7401" y="260738"/>
                  </a:lnTo>
                  <a:cubicBezTo>
                    <a:pt x="5438" y="260738"/>
                    <a:pt x="3556" y="259958"/>
                    <a:pt x="2168" y="258571"/>
                  </a:cubicBezTo>
                  <a:cubicBezTo>
                    <a:pt x="780" y="257183"/>
                    <a:pt x="0" y="255300"/>
                    <a:pt x="0" y="253337"/>
                  </a:cubicBezTo>
                  <a:lnTo>
                    <a:pt x="0" y="7401"/>
                  </a:lnTo>
                  <a:cubicBezTo>
                    <a:pt x="0" y="5438"/>
                    <a:pt x="780" y="3556"/>
                    <a:pt x="2168" y="2168"/>
                  </a:cubicBezTo>
                  <a:cubicBezTo>
                    <a:pt x="3556" y="780"/>
                    <a:pt x="5438" y="0"/>
                    <a:pt x="7401" y="0"/>
                  </a:cubicBezTo>
                  <a:close/>
                </a:path>
              </a:pathLst>
            </a:custGeom>
            <a:solidFill>
              <a:srgbClr val="FFFFFF"/>
            </a:solidFill>
            <a:ln>
              <a:solidFill>
                <a:srgbClr val="000000"/>
              </a:solidFill>
            </a:ln>
          </p:spPr>
        </p:sp>
        <p:sp>
          <p:nvSpPr>
            <p:cNvPr id="38" name="TextBox 38"/>
            <p:cNvSpPr txBox="1"/>
            <p:nvPr/>
          </p:nvSpPr>
          <p:spPr>
            <a:xfrm>
              <a:off x="8799" y="-296741"/>
              <a:ext cx="1377577" cy="85090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Market research and competitive analysis</a:t>
              </a:r>
            </a:p>
          </p:txBody>
        </p:sp>
      </p:grpSp>
      <p:grpSp>
        <p:nvGrpSpPr>
          <p:cNvPr id="39" name="Group 39"/>
          <p:cNvGrpSpPr/>
          <p:nvPr/>
        </p:nvGrpSpPr>
        <p:grpSpPr>
          <a:xfrm>
            <a:off x="1150232" y="6267336"/>
            <a:ext cx="5233584" cy="3230757"/>
            <a:chOff x="0" y="-334944"/>
            <a:chExt cx="1378393" cy="850900"/>
          </a:xfrm>
        </p:grpSpPr>
        <p:sp>
          <p:nvSpPr>
            <p:cNvPr id="40" name="Freeform 40"/>
            <p:cNvSpPr/>
            <p:nvPr/>
          </p:nvSpPr>
          <p:spPr>
            <a:xfrm>
              <a:off x="0" y="0"/>
              <a:ext cx="1378393" cy="165318"/>
            </a:xfrm>
            <a:custGeom>
              <a:avLst/>
              <a:gdLst/>
              <a:ahLst/>
              <a:cxnLst/>
              <a:rect l="l" t="t" r="r" b="b"/>
              <a:pathLst>
                <a:path w="1378393" h="165318">
                  <a:moveTo>
                    <a:pt x="7396" y="0"/>
                  </a:moveTo>
                  <a:lnTo>
                    <a:pt x="1370996" y="0"/>
                  </a:lnTo>
                  <a:cubicBezTo>
                    <a:pt x="1375081" y="0"/>
                    <a:pt x="1378393" y="3311"/>
                    <a:pt x="1378393" y="7396"/>
                  </a:cubicBezTo>
                  <a:lnTo>
                    <a:pt x="1378393" y="157921"/>
                  </a:lnTo>
                  <a:cubicBezTo>
                    <a:pt x="1378393" y="159883"/>
                    <a:pt x="1377613" y="161764"/>
                    <a:pt x="1376226" y="163151"/>
                  </a:cubicBezTo>
                  <a:cubicBezTo>
                    <a:pt x="1374839" y="164538"/>
                    <a:pt x="1372958" y="165318"/>
                    <a:pt x="1370996" y="165318"/>
                  </a:cubicBezTo>
                  <a:lnTo>
                    <a:pt x="7396" y="165318"/>
                  </a:lnTo>
                  <a:cubicBezTo>
                    <a:pt x="5435" y="165318"/>
                    <a:pt x="3553" y="164538"/>
                    <a:pt x="2166" y="163151"/>
                  </a:cubicBezTo>
                  <a:cubicBezTo>
                    <a:pt x="779" y="161764"/>
                    <a:pt x="0" y="159883"/>
                    <a:pt x="0" y="157921"/>
                  </a:cubicBezTo>
                  <a:lnTo>
                    <a:pt x="0" y="7396"/>
                  </a:lnTo>
                  <a:cubicBezTo>
                    <a:pt x="0" y="5435"/>
                    <a:pt x="779" y="3553"/>
                    <a:pt x="2166" y="2166"/>
                  </a:cubicBezTo>
                  <a:cubicBezTo>
                    <a:pt x="3553" y="779"/>
                    <a:pt x="5435" y="0"/>
                    <a:pt x="7396" y="0"/>
                  </a:cubicBezTo>
                  <a:close/>
                </a:path>
              </a:pathLst>
            </a:custGeom>
            <a:solidFill>
              <a:srgbClr val="FFFFFF"/>
            </a:solidFill>
            <a:ln>
              <a:solidFill>
                <a:srgbClr val="000000"/>
              </a:solidFill>
            </a:ln>
          </p:spPr>
        </p:sp>
        <p:sp>
          <p:nvSpPr>
            <p:cNvPr id="41" name="TextBox 41"/>
            <p:cNvSpPr txBox="1"/>
            <p:nvPr/>
          </p:nvSpPr>
          <p:spPr>
            <a:xfrm>
              <a:off x="10492" y="-334944"/>
              <a:ext cx="1356593" cy="85090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 </a:t>
              </a:r>
              <a:r>
                <a:rPr kumimoji="0" lang="en-US" sz="2199" b="0" i="0" u="none" strike="noStrike" kern="1200" cap="none" spc="0" normalizeH="0" baseline="0" noProof="0">
                  <a:ln>
                    <a:noFill/>
                  </a:ln>
                  <a:solidFill>
                    <a:srgbClr val="000000"/>
                  </a:solidFill>
                  <a:effectLst/>
                  <a:uLnTx/>
                  <a:uFillTx/>
                  <a:latin typeface="Arimo"/>
                  <a:ea typeface="+mn-ea"/>
                  <a:cs typeface="+mn-cs"/>
                </a:rPr>
                <a:t>Future Development / R&amp;D</a:t>
              </a:r>
            </a:p>
          </p:txBody>
        </p:sp>
      </p:grpSp>
      <p:grpSp>
        <p:nvGrpSpPr>
          <p:cNvPr id="42" name="Group 42"/>
          <p:cNvGrpSpPr/>
          <p:nvPr/>
        </p:nvGrpSpPr>
        <p:grpSpPr>
          <a:xfrm>
            <a:off x="1150232" y="7089033"/>
            <a:ext cx="5230487" cy="3230757"/>
            <a:chOff x="0" y="-339038"/>
            <a:chExt cx="1377577" cy="850900"/>
          </a:xfrm>
        </p:grpSpPr>
        <p:sp>
          <p:nvSpPr>
            <p:cNvPr id="43" name="Freeform 43"/>
            <p:cNvSpPr/>
            <p:nvPr/>
          </p:nvSpPr>
          <p:spPr>
            <a:xfrm>
              <a:off x="0" y="0"/>
              <a:ext cx="1377577" cy="165318"/>
            </a:xfrm>
            <a:custGeom>
              <a:avLst/>
              <a:gdLst/>
              <a:ahLst/>
              <a:cxnLst/>
              <a:rect l="l" t="t" r="r" b="b"/>
              <a:pathLst>
                <a:path w="1377577" h="165318">
                  <a:moveTo>
                    <a:pt x="7401" y="0"/>
                  </a:moveTo>
                  <a:lnTo>
                    <a:pt x="1370176" y="0"/>
                  </a:lnTo>
                  <a:cubicBezTo>
                    <a:pt x="1372139" y="0"/>
                    <a:pt x="1374021" y="780"/>
                    <a:pt x="1375409" y="2168"/>
                  </a:cubicBezTo>
                  <a:cubicBezTo>
                    <a:pt x="1376797" y="3556"/>
                    <a:pt x="1377577" y="5438"/>
                    <a:pt x="1377577" y="7401"/>
                  </a:cubicBezTo>
                  <a:lnTo>
                    <a:pt x="1377577" y="157917"/>
                  </a:lnTo>
                  <a:cubicBezTo>
                    <a:pt x="1377577" y="159880"/>
                    <a:pt x="1376797" y="161762"/>
                    <a:pt x="1375409" y="163150"/>
                  </a:cubicBezTo>
                  <a:cubicBezTo>
                    <a:pt x="1374021" y="164538"/>
                    <a:pt x="1372139" y="165318"/>
                    <a:pt x="1370176" y="165318"/>
                  </a:cubicBezTo>
                  <a:lnTo>
                    <a:pt x="7401" y="165318"/>
                  </a:lnTo>
                  <a:cubicBezTo>
                    <a:pt x="5438" y="165318"/>
                    <a:pt x="3556" y="164538"/>
                    <a:pt x="2168" y="163150"/>
                  </a:cubicBezTo>
                  <a:cubicBezTo>
                    <a:pt x="780" y="161762"/>
                    <a:pt x="0" y="159880"/>
                    <a:pt x="0" y="157917"/>
                  </a:cubicBezTo>
                  <a:lnTo>
                    <a:pt x="0" y="7401"/>
                  </a:lnTo>
                  <a:cubicBezTo>
                    <a:pt x="0" y="5438"/>
                    <a:pt x="780" y="3556"/>
                    <a:pt x="2168" y="2168"/>
                  </a:cubicBezTo>
                  <a:cubicBezTo>
                    <a:pt x="3556" y="780"/>
                    <a:pt x="5438" y="0"/>
                    <a:pt x="7401" y="0"/>
                  </a:cubicBezTo>
                  <a:close/>
                </a:path>
              </a:pathLst>
            </a:custGeom>
            <a:solidFill>
              <a:srgbClr val="FFFFFF"/>
            </a:solidFill>
            <a:ln>
              <a:solidFill>
                <a:srgbClr val="000000"/>
              </a:solidFill>
            </a:ln>
          </p:spPr>
        </p:sp>
        <p:sp>
          <p:nvSpPr>
            <p:cNvPr id="44" name="TextBox 44"/>
            <p:cNvSpPr txBox="1"/>
            <p:nvPr/>
          </p:nvSpPr>
          <p:spPr>
            <a:xfrm>
              <a:off x="19291" y="-339038"/>
              <a:ext cx="1356593" cy="85090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Other Expenses (taxes, reserves)</a:t>
              </a:r>
            </a:p>
          </p:txBody>
        </p:sp>
      </p:grpSp>
      <p:grpSp>
        <p:nvGrpSpPr>
          <p:cNvPr id="45" name="Group 45"/>
          <p:cNvGrpSpPr/>
          <p:nvPr/>
        </p:nvGrpSpPr>
        <p:grpSpPr>
          <a:xfrm>
            <a:off x="6527208" y="5357633"/>
            <a:ext cx="4108812" cy="970039"/>
            <a:chOff x="0" y="-38100"/>
            <a:chExt cx="1082156" cy="255484"/>
          </a:xfrm>
        </p:grpSpPr>
        <p:sp>
          <p:nvSpPr>
            <p:cNvPr id="46" name="Freeform 46"/>
            <p:cNvSpPr/>
            <p:nvPr/>
          </p:nvSpPr>
          <p:spPr>
            <a:xfrm>
              <a:off x="0" y="0"/>
              <a:ext cx="1080463" cy="165318"/>
            </a:xfrm>
            <a:custGeom>
              <a:avLst/>
              <a:gdLst/>
              <a:ahLst/>
              <a:cxnLst/>
              <a:rect l="l" t="t" r="r" b="b"/>
              <a:pathLst>
                <a:path w="1080463" h="165318">
                  <a:moveTo>
                    <a:pt x="9436" y="0"/>
                  </a:moveTo>
                  <a:lnTo>
                    <a:pt x="1071027" y="0"/>
                  </a:lnTo>
                  <a:cubicBezTo>
                    <a:pt x="1076239" y="0"/>
                    <a:pt x="1080463" y="4225"/>
                    <a:pt x="1080463" y="9436"/>
                  </a:cubicBezTo>
                  <a:lnTo>
                    <a:pt x="1080463" y="155882"/>
                  </a:lnTo>
                  <a:cubicBezTo>
                    <a:pt x="1080463" y="158384"/>
                    <a:pt x="1079469" y="160784"/>
                    <a:pt x="1077700" y="162554"/>
                  </a:cubicBezTo>
                  <a:cubicBezTo>
                    <a:pt x="1075930" y="164324"/>
                    <a:pt x="1073530" y="165318"/>
                    <a:pt x="1071027" y="165318"/>
                  </a:cubicBezTo>
                  <a:lnTo>
                    <a:pt x="9436" y="165318"/>
                  </a:lnTo>
                  <a:cubicBezTo>
                    <a:pt x="4225" y="165318"/>
                    <a:pt x="0" y="161093"/>
                    <a:pt x="0" y="155882"/>
                  </a:cubicBezTo>
                  <a:lnTo>
                    <a:pt x="0" y="9436"/>
                  </a:lnTo>
                  <a:cubicBezTo>
                    <a:pt x="0" y="6933"/>
                    <a:pt x="994" y="4533"/>
                    <a:pt x="2764" y="2764"/>
                  </a:cubicBezTo>
                  <a:cubicBezTo>
                    <a:pt x="4533" y="994"/>
                    <a:pt x="6933" y="0"/>
                    <a:pt x="9436" y="0"/>
                  </a:cubicBezTo>
                  <a:close/>
                </a:path>
              </a:pathLst>
            </a:custGeom>
            <a:solidFill>
              <a:srgbClr val="FFFFFF"/>
            </a:solidFill>
            <a:ln>
              <a:solidFill>
                <a:srgbClr val="000000"/>
              </a:solidFill>
            </a:ln>
          </p:spPr>
        </p:sp>
        <p:sp>
          <p:nvSpPr>
            <p:cNvPr id="47" name="TextBox 47"/>
            <p:cNvSpPr txBox="1"/>
            <p:nvPr/>
          </p:nvSpPr>
          <p:spPr>
            <a:xfrm>
              <a:off x="0" y="-38100"/>
              <a:ext cx="1082156" cy="255484"/>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10%</a:t>
              </a:r>
            </a:p>
          </p:txBody>
        </p:sp>
      </p:grpSp>
      <p:grpSp>
        <p:nvGrpSpPr>
          <p:cNvPr id="48" name="Group 48"/>
          <p:cNvGrpSpPr/>
          <p:nvPr/>
        </p:nvGrpSpPr>
        <p:grpSpPr>
          <a:xfrm>
            <a:off x="6540093" y="6334953"/>
            <a:ext cx="4102384" cy="989990"/>
            <a:chOff x="-49074" y="668873"/>
            <a:chExt cx="1080463" cy="260738"/>
          </a:xfrm>
        </p:grpSpPr>
        <p:sp>
          <p:nvSpPr>
            <p:cNvPr id="49" name="Freeform 49"/>
            <p:cNvSpPr/>
            <p:nvPr/>
          </p:nvSpPr>
          <p:spPr>
            <a:xfrm>
              <a:off x="-49074" y="668873"/>
              <a:ext cx="1080463" cy="260738"/>
            </a:xfrm>
            <a:custGeom>
              <a:avLst/>
              <a:gdLst/>
              <a:ahLst/>
              <a:cxnLst/>
              <a:rect l="l" t="t" r="r" b="b"/>
              <a:pathLst>
                <a:path w="1080463" h="260738">
                  <a:moveTo>
                    <a:pt x="9436" y="0"/>
                  </a:moveTo>
                  <a:lnTo>
                    <a:pt x="1071027" y="0"/>
                  </a:lnTo>
                  <a:cubicBezTo>
                    <a:pt x="1076239" y="0"/>
                    <a:pt x="1080463" y="4225"/>
                    <a:pt x="1080463" y="9436"/>
                  </a:cubicBezTo>
                  <a:lnTo>
                    <a:pt x="1080463" y="251302"/>
                  </a:lnTo>
                  <a:cubicBezTo>
                    <a:pt x="1080463" y="253805"/>
                    <a:pt x="1079469" y="256205"/>
                    <a:pt x="1077700" y="257974"/>
                  </a:cubicBezTo>
                  <a:cubicBezTo>
                    <a:pt x="1075930" y="259744"/>
                    <a:pt x="1073530" y="260738"/>
                    <a:pt x="1071027" y="260738"/>
                  </a:cubicBezTo>
                  <a:lnTo>
                    <a:pt x="9436" y="260738"/>
                  </a:lnTo>
                  <a:cubicBezTo>
                    <a:pt x="4225" y="260738"/>
                    <a:pt x="0" y="256514"/>
                    <a:pt x="0" y="251302"/>
                  </a:cubicBezTo>
                  <a:lnTo>
                    <a:pt x="0" y="9436"/>
                  </a:lnTo>
                  <a:cubicBezTo>
                    <a:pt x="0" y="6933"/>
                    <a:pt x="994" y="4533"/>
                    <a:pt x="2764" y="2764"/>
                  </a:cubicBezTo>
                  <a:cubicBezTo>
                    <a:pt x="4533" y="994"/>
                    <a:pt x="6933" y="0"/>
                    <a:pt x="9436" y="0"/>
                  </a:cubicBezTo>
                  <a:close/>
                </a:path>
              </a:pathLst>
            </a:custGeom>
            <a:solidFill>
              <a:srgbClr val="FFFFFF"/>
            </a:solidFill>
            <a:ln>
              <a:solidFill>
                <a:srgbClr val="000000"/>
              </a:solidFill>
            </a:ln>
          </p:spPr>
        </p:sp>
        <p:sp>
          <p:nvSpPr>
            <p:cNvPr id="50" name="TextBox 50"/>
            <p:cNvSpPr txBox="1"/>
            <p:nvPr/>
          </p:nvSpPr>
          <p:spPr>
            <a:xfrm>
              <a:off x="-3833" y="735725"/>
              <a:ext cx="977904" cy="128755"/>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5%</a:t>
              </a:r>
            </a:p>
          </p:txBody>
        </p:sp>
      </p:grpSp>
      <p:grpSp>
        <p:nvGrpSpPr>
          <p:cNvPr id="51" name="Group 51"/>
          <p:cNvGrpSpPr/>
          <p:nvPr/>
        </p:nvGrpSpPr>
        <p:grpSpPr>
          <a:xfrm>
            <a:off x="6527208" y="7394414"/>
            <a:ext cx="4102384" cy="989992"/>
            <a:chOff x="0" y="-38100"/>
            <a:chExt cx="1080463" cy="260739"/>
          </a:xfrm>
        </p:grpSpPr>
        <p:sp>
          <p:nvSpPr>
            <p:cNvPr id="52" name="Freeform 52"/>
            <p:cNvSpPr/>
            <p:nvPr/>
          </p:nvSpPr>
          <p:spPr>
            <a:xfrm>
              <a:off x="0" y="0"/>
              <a:ext cx="1080463" cy="165318"/>
            </a:xfrm>
            <a:custGeom>
              <a:avLst/>
              <a:gdLst/>
              <a:ahLst/>
              <a:cxnLst/>
              <a:rect l="l" t="t" r="r" b="b"/>
              <a:pathLst>
                <a:path w="1080463" h="165318">
                  <a:moveTo>
                    <a:pt x="9436" y="0"/>
                  </a:moveTo>
                  <a:lnTo>
                    <a:pt x="1071027" y="0"/>
                  </a:lnTo>
                  <a:cubicBezTo>
                    <a:pt x="1076239" y="0"/>
                    <a:pt x="1080463" y="4225"/>
                    <a:pt x="1080463" y="9436"/>
                  </a:cubicBezTo>
                  <a:lnTo>
                    <a:pt x="1080463" y="155882"/>
                  </a:lnTo>
                  <a:cubicBezTo>
                    <a:pt x="1080463" y="158384"/>
                    <a:pt x="1079469" y="160784"/>
                    <a:pt x="1077700" y="162554"/>
                  </a:cubicBezTo>
                  <a:cubicBezTo>
                    <a:pt x="1075930" y="164324"/>
                    <a:pt x="1073530" y="165318"/>
                    <a:pt x="1071027" y="165318"/>
                  </a:cubicBezTo>
                  <a:lnTo>
                    <a:pt x="9436" y="165318"/>
                  </a:lnTo>
                  <a:cubicBezTo>
                    <a:pt x="4225" y="165318"/>
                    <a:pt x="0" y="161093"/>
                    <a:pt x="0" y="155882"/>
                  </a:cubicBezTo>
                  <a:lnTo>
                    <a:pt x="0" y="9436"/>
                  </a:lnTo>
                  <a:cubicBezTo>
                    <a:pt x="0" y="6933"/>
                    <a:pt x="994" y="4533"/>
                    <a:pt x="2764" y="2764"/>
                  </a:cubicBezTo>
                  <a:cubicBezTo>
                    <a:pt x="4533" y="994"/>
                    <a:pt x="6933" y="0"/>
                    <a:pt x="9436" y="0"/>
                  </a:cubicBezTo>
                  <a:close/>
                </a:path>
              </a:pathLst>
            </a:custGeom>
            <a:solidFill>
              <a:srgbClr val="FFFFFF"/>
            </a:solidFill>
            <a:ln>
              <a:solidFill>
                <a:srgbClr val="000000"/>
              </a:solidFill>
            </a:ln>
          </p:spPr>
        </p:sp>
        <p:sp>
          <p:nvSpPr>
            <p:cNvPr id="53" name="TextBox 53"/>
            <p:cNvSpPr txBox="1"/>
            <p:nvPr/>
          </p:nvSpPr>
          <p:spPr>
            <a:xfrm>
              <a:off x="0" y="-38100"/>
              <a:ext cx="1080463" cy="260739"/>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20%</a:t>
              </a:r>
            </a:p>
          </p:txBody>
        </p:sp>
      </p:grpSp>
      <p:grpSp>
        <p:nvGrpSpPr>
          <p:cNvPr id="54" name="Group 54"/>
          <p:cNvGrpSpPr/>
          <p:nvPr/>
        </p:nvGrpSpPr>
        <p:grpSpPr>
          <a:xfrm>
            <a:off x="6527208" y="8231655"/>
            <a:ext cx="4102384" cy="1011353"/>
            <a:chOff x="0" y="-38100"/>
            <a:chExt cx="1080463" cy="266365"/>
          </a:xfrm>
        </p:grpSpPr>
        <p:sp>
          <p:nvSpPr>
            <p:cNvPr id="55" name="Freeform 55"/>
            <p:cNvSpPr/>
            <p:nvPr/>
          </p:nvSpPr>
          <p:spPr>
            <a:xfrm>
              <a:off x="0" y="0"/>
              <a:ext cx="1080463" cy="165318"/>
            </a:xfrm>
            <a:custGeom>
              <a:avLst/>
              <a:gdLst/>
              <a:ahLst/>
              <a:cxnLst/>
              <a:rect l="l" t="t" r="r" b="b"/>
              <a:pathLst>
                <a:path w="1080463" h="165318">
                  <a:moveTo>
                    <a:pt x="9436" y="0"/>
                  </a:moveTo>
                  <a:lnTo>
                    <a:pt x="1071027" y="0"/>
                  </a:lnTo>
                  <a:cubicBezTo>
                    <a:pt x="1076239" y="0"/>
                    <a:pt x="1080463" y="4225"/>
                    <a:pt x="1080463" y="9436"/>
                  </a:cubicBezTo>
                  <a:lnTo>
                    <a:pt x="1080463" y="155882"/>
                  </a:lnTo>
                  <a:cubicBezTo>
                    <a:pt x="1080463" y="158384"/>
                    <a:pt x="1079469" y="160784"/>
                    <a:pt x="1077700" y="162554"/>
                  </a:cubicBezTo>
                  <a:cubicBezTo>
                    <a:pt x="1075930" y="164324"/>
                    <a:pt x="1073530" y="165318"/>
                    <a:pt x="1071027" y="165318"/>
                  </a:cubicBezTo>
                  <a:lnTo>
                    <a:pt x="9436" y="165318"/>
                  </a:lnTo>
                  <a:cubicBezTo>
                    <a:pt x="4225" y="165318"/>
                    <a:pt x="0" y="161093"/>
                    <a:pt x="0" y="155882"/>
                  </a:cubicBezTo>
                  <a:lnTo>
                    <a:pt x="0" y="9436"/>
                  </a:lnTo>
                  <a:cubicBezTo>
                    <a:pt x="0" y="6933"/>
                    <a:pt x="994" y="4533"/>
                    <a:pt x="2764" y="2764"/>
                  </a:cubicBezTo>
                  <a:cubicBezTo>
                    <a:pt x="4533" y="994"/>
                    <a:pt x="6933" y="0"/>
                    <a:pt x="9436" y="0"/>
                  </a:cubicBezTo>
                  <a:close/>
                </a:path>
              </a:pathLst>
            </a:custGeom>
            <a:solidFill>
              <a:srgbClr val="FFFFFF"/>
            </a:solidFill>
            <a:ln>
              <a:solidFill>
                <a:srgbClr val="000000"/>
              </a:solidFill>
            </a:ln>
          </p:spPr>
        </p:sp>
        <p:sp>
          <p:nvSpPr>
            <p:cNvPr id="56" name="TextBox 56"/>
            <p:cNvSpPr txBox="1"/>
            <p:nvPr/>
          </p:nvSpPr>
          <p:spPr>
            <a:xfrm>
              <a:off x="0" y="-38100"/>
              <a:ext cx="1080463" cy="266365"/>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10%</a:t>
              </a:r>
            </a:p>
          </p:txBody>
        </p:sp>
      </p:grpSp>
      <p:grpSp>
        <p:nvGrpSpPr>
          <p:cNvPr id="57" name="Group 57"/>
          <p:cNvGrpSpPr/>
          <p:nvPr/>
        </p:nvGrpSpPr>
        <p:grpSpPr>
          <a:xfrm>
            <a:off x="10772467" y="5357633"/>
            <a:ext cx="4112426" cy="917013"/>
            <a:chOff x="0" y="-38100"/>
            <a:chExt cx="1083108" cy="241518"/>
          </a:xfrm>
        </p:grpSpPr>
        <p:sp>
          <p:nvSpPr>
            <p:cNvPr id="58" name="Freeform 58"/>
            <p:cNvSpPr/>
            <p:nvPr/>
          </p:nvSpPr>
          <p:spPr>
            <a:xfrm>
              <a:off x="0" y="0"/>
              <a:ext cx="1083108" cy="165318"/>
            </a:xfrm>
            <a:custGeom>
              <a:avLst/>
              <a:gdLst/>
              <a:ahLst/>
              <a:cxnLst/>
              <a:rect l="l" t="t" r="r" b="b"/>
              <a:pathLst>
                <a:path w="1083108" h="165318">
                  <a:moveTo>
                    <a:pt x="9413" y="0"/>
                  </a:moveTo>
                  <a:lnTo>
                    <a:pt x="1073695" y="0"/>
                  </a:lnTo>
                  <a:cubicBezTo>
                    <a:pt x="1078894" y="0"/>
                    <a:pt x="1083108" y="4214"/>
                    <a:pt x="1083108" y="9413"/>
                  </a:cubicBezTo>
                  <a:lnTo>
                    <a:pt x="1083108" y="155905"/>
                  </a:lnTo>
                  <a:cubicBezTo>
                    <a:pt x="1083108" y="158401"/>
                    <a:pt x="1082116" y="160796"/>
                    <a:pt x="1080351" y="162561"/>
                  </a:cubicBezTo>
                  <a:cubicBezTo>
                    <a:pt x="1078586" y="164326"/>
                    <a:pt x="1076192" y="165318"/>
                    <a:pt x="1073695" y="165318"/>
                  </a:cubicBezTo>
                  <a:lnTo>
                    <a:pt x="9413" y="165318"/>
                  </a:lnTo>
                  <a:cubicBezTo>
                    <a:pt x="6916" y="165318"/>
                    <a:pt x="4522" y="164326"/>
                    <a:pt x="2757" y="162561"/>
                  </a:cubicBezTo>
                  <a:cubicBezTo>
                    <a:pt x="992" y="160796"/>
                    <a:pt x="0" y="158401"/>
                    <a:pt x="0" y="155905"/>
                  </a:cubicBezTo>
                  <a:lnTo>
                    <a:pt x="0" y="9413"/>
                  </a:lnTo>
                  <a:cubicBezTo>
                    <a:pt x="0" y="6916"/>
                    <a:pt x="992" y="4522"/>
                    <a:pt x="2757" y="2757"/>
                  </a:cubicBezTo>
                  <a:cubicBezTo>
                    <a:pt x="4522" y="992"/>
                    <a:pt x="6916" y="0"/>
                    <a:pt x="9413" y="0"/>
                  </a:cubicBezTo>
                  <a:close/>
                </a:path>
              </a:pathLst>
            </a:custGeom>
            <a:solidFill>
              <a:srgbClr val="FFFFFF"/>
            </a:solidFill>
            <a:ln>
              <a:solidFill>
                <a:srgbClr val="000000"/>
              </a:solidFill>
            </a:ln>
          </p:spPr>
        </p:sp>
        <p:sp>
          <p:nvSpPr>
            <p:cNvPr id="59" name="TextBox 59"/>
            <p:cNvSpPr txBox="1"/>
            <p:nvPr/>
          </p:nvSpPr>
          <p:spPr>
            <a:xfrm>
              <a:off x="0" y="-38100"/>
              <a:ext cx="1075431" cy="241518"/>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$1,000 / Rp 14.000.000</a:t>
              </a:r>
            </a:p>
          </p:txBody>
        </p:sp>
      </p:grpSp>
      <p:grpSp>
        <p:nvGrpSpPr>
          <p:cNvPr id="60" name="Group 60"/>
          <p:cNvGrpSpPr/>
          <p:nvPr/>
        </p:nvGrpSpPr>
        <p:grpSpPr>
          <a:xfrm>
            <a:off x="10768442" y="6189270"/>
            <a:ext cx="4112426" cy="1245030"/>
            <a:chOff x="0" y="-38100"/>
            <a:chExt cx="1083108" cy="327909"/>
          </a:xfrm>
        </p:grpSpPr>
        <p:sp>
          <p:nvSpPr>
            <p:cNvPr id="61" name="Freeform 61"/>
            <p:cNvSpPr/>
            <p:nvPr/>
          </p:nvSpPr>
          <p:spPr>
            <a:xfrm>
              <a:off x="0" y="0"/>
              <a:ext cx="1083108" cy="260738"/>
            </a:xfrm>
            <a:custGeom>
              <a:avLst/>
              <a:gdLst/>
              <a:ahLst/>
              <a:cxnLst/>
              <a:rect l="l" t="t" r="r" b="b"/>
              <a:pathLst>
                <a:path w="1083108" h="260738">
                  <a:moveTo>
                    <a:pt x="9413" y="0"/>
                  </a:moveTo>
                  <a:lnTo>
                    <a:pt x="1073695" y="0"/>
                  </a:lnTo>
                  <a:cubicBezTo>
                    <a:pt x="1078894" y="0"/>
                    <a:pt x="1083108" y="4214"/>
                    <a:pt x="1083108" y="9413"/>
                  </a:cubicBezTo>
                  <a:lnTo>
                    <a:pt x="1083108" y="251325"/>
                  </a:lnTo>
                  <a:cubicBezTo>
                    <a:pt x="1083108" y="253822"/>
                    <a:pt x="1082116" y="256216"/>
                    <a:pt x="1080351" y="257981"/>
                  </a:cubicBezTo>
                  <a:cubicBezTo>
                    <a:pt x="1078586" y="259747"/>
                    <a:pt x="1076192" y="260738"/>
                    <a:pt x="1073695" y="260738"/>
                  </a:cubicBezTo>
                  <a:lnTo>
                    <a:pt x="9413" y="260738"/>
                  </a:lnTo>
                  <a:cubicBezTo>
                    <a:pt x="6916" y="260738"/>
                    <a:pt x="4522" y="259747"/>
                    <a:pt x="2757" y="257981"/>
                  </a:cubicBezTo>
                  <a:cubicBezTo>
                    <a:pt x="992" y="256216"/>
                    <a:pt x="0" y="253822"/>
                    <a:pt x="0" y="251325"/>
                  </a:cubicBezTo>
                  <a:lnTo>
                    <a:pt x="0" y="9413"/>
                  </a:lnTo>
                  <a:cubicBezTo>
                    <a:pt x="0" y="6916"/>
                    <a:pt x="992" y="4522"/>
                    <a:pt x="2757" y="2757"/>
                  </a:cubicBezTo>
                  <a:cubicBezTo>
                    <a:pt x="4522" y="992"/>
                    <a:pt x="6916" y="0"/>
                    <a:pt x="9413" y="0"/>
                  </a:cubicBezTo>
                  <a:close/>
                </a:path>
              </a:pathLst>
            </a:custGeom>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TextBox 62"/>
            <p:cNvSpPr txBox="1"/>
            <p:nvPr/>
          </p:nvSpPr>
          <p:spPr>
            <a:xfrm>
              <a:off x="0" y="-38100"/>
              <a:ext cx="1076322" cy="327909"/>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$500 / Rp 7.000.000</a:t>
              </a:r>
            </a:p>
          </p:txBody>
        </p:sp>
      </p:grpSp>
      <p:grpSp>
        <p:nvGrpSpPr>
          <p:cNvPr id="63" name="Group 63"/>
          <p:cNvGrpSpPr/>
          <p:nvPr/>
        </p:nvGrpSpPr>
        <p:grpSpPr>
          <a:xfrm>
            <a:off x="10775565" y="7394414"/>
            <a:ext cx="4112426" cy="959025"/>
            <a:chOff x="0" y="-38100"/>
            <a:chExt cx="1083108" cy="252583"/>
          </a:xfrm>
        </p:grpSpPr>
        <p:sp>
          <p:nvSpPr>
            <p:cNvPr id="64" name="Freeform 64"/>
            <p:cNvSpPr/>
            <p:nvPr/>
          </p:nvSpPr>
          <p:spPr>
            <a:xfrm>
              <a:off x="0" y="0"/>
              <a:ext cx="1083108" cy="165318"/>
            </a:xfrm>
            <a:custGeom>
              <a:avLst/>
              <a:gdLst/>
              <a:ahLst/>
              <a:cxnLst/>
              <a:rect l="l" t="t" r="r" b="b"/>
              <a:pathLst>
                <a:path w="1083108" h="165318">
                  <a:moveTo>
                    <a:pt x="9413" y="0"/>
                  </a:moveTo>
                  <a:lnTo>
                    <a:pt x="1073695" y="0"/>
                  </a:lnTo>
                  <a:cubicBezTo>
                    <a:pt x="1078894" y="0"/>
                    <a:pt x="1083108" y="4214"/>
                    <a:pt x="1083108" y="9413"/>
                  </a:cubicBezTo>
                  <a:lnTo>
                    <a:pt x="1083108" y="155905"/>
                  </a:lnTo>
                  <a:cubicBezTo>
                    <a:pt x="1083108" y="158401"/>
                    <a:pt x="1082116" y="160796"/>
                    <a:pt x="1080351" y="162561"/>
                  </a:cubicBezTo>
                  <a:cubicBezTo>
                    <a:pt x="1078586" y="164326"/>
                    <a:pt x="1076192" y="165318"/>
                    <a:pt x="1073695" y="165318"/>
                  </a:cubicBezTo>
                  <a:lnTo>
                    <a:pt x="9413" y="165318"/>
                  </a:lnTo>
                  <a:cubicBezTo>
                    <a:pt x="6916" y="165318"/>
                    <a:pt x="4522" y="164326"/>
                    <a:pt x="2757" y="162561"/>
                  </a:cubicBezTo>
                  <a:cubicBezTo>
                    <a:pt x="992" y="160796"/>
                    <a:pt x="0" y="158401"/>
                    <a:pt x="0" y="155905"/>
                  </a:cubicBezTo>
                  <a:lnTo>
                    <a:pt x="0" y="9413"/>
                  </a:lnTo>
                  <a:cubicBezTo>
                    <a:pt x="0" y="6916"/>
                    <a:pt x="992" y="4522"/>
                    <a:pt x="2757" y="2757"/>
                  </a:cubicBezTo>
                  <a:cubicBezTo>
                    <a:pt x="4522" y="992"/>
                    <a:pt x="6916" y="0"/>
                    <a:pt x="9413" y="0"/>
                  </a:cubicBezTo>
                  <a:close/>
                </a:path>
              </a:pathLst>
            </a:custGeom>
            <a:solidFill>
              <a:srgbClr val="FFFFFF"/>
            </a:solidFill>
            <a:ln>
              <a:solidFill>
                <a:srgbClr val="000000"/>
              </a:solidFill>
            </a:ln>
          </p:spPr>
        </p:sp>
        <p:sp>
          <p:nvSpPr>
            <p:cNvPr id="65" name="TextBox 65"/>
            <p:cNvSpPr txBox="1"/>
            <p:nvPr/>
          </p:nvSpPr>
          <p:spPr>
            <a:xfrm>
              <a:off x="0" y="-38100"/>
              <a:ext cx="1082292" cy="252583"/>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$2,000 / Rp 28.000.000</a:t>
              </a:r>
            </a:p>
          </p:txBody>
        </p:sp>
      </p:grpSp>
      <p:grpSp>
        <p:nvGrpSpPr>
          <p:cNvPr id="66" name="Group 66"/>
          <p:cNvGrpSpPr/>
          <p:nvPr/>
        </p:nvGrpSpPr>
        <p:grpSpPr>
          <a:xfrm>
            <a:off x="10775565" y="8231655"/>
            <a:ext cx="4112426" cy="874245"/>
            <a:chOff x="0" y="-38100"/>
            <a:chExt cx="1083108" cy="230254"/>
          </a:xfrm>
        </p:grpSpPr>
        <p:sp>
          <p:nvSpPr>
            <p:cNvPr id="67" name="Freeform 67"/>
            <p:cNvSpPr/>
            <p:nvPr/>
          </p:nvSpPr>
          <p:spPr>
            <a:xfrm>
              <a:off x="0" y="0"/>
              <a:ext cx="1083108" cy="165318"/>
            </a:xfrm>
            <a:custGeom>
              <a:avLst/>
              <a:gdLst/>
              <a:ahLst/>
              <a:cxnLst/>
              <a:rect l="l" t="t" r="r" b="b"/>
              <a:pathLst>
                <a:path w="1083108" h="165318">
                  <a:moveTo>
                    <a:pt x="9413" y="0"/>
                  </a:moveTo>
                  <a:lnTo>
                    <a:pt x="1073695" y="0"/>
                  </a:lnTo>
                  <a:cubicBezTo>
                    <a:pt x="1078894" y="0"/>
                    <a:pt x="1083108" y="4214"/>
                    <a:pt x="1083108" y="9413"/>
                  </a:cubicBezTo>
                  <a:lnTo>
                    <a:pt x="1083108" y="155905"/>
                  </a:lnTo>
                  <a:cubicBezTo>
                    <a:pt x="1083108" y="158401"/>
                    <a:pt x="1082116" y="160796"/>
                    <a:pt x="1080351" y="162561"/>
                  </a:cubicBezTo>
                  <a:cubicBezTo>
                    <a:pt x="1078586" y="164326"/>
                    <a:pt x="1076192" y="165318"/>
                    <a:pt x="1073695" y="165318"/>
                  </a:cubicBezTo>
                  <a:lnTo>
                    <a:pt x="9413" y="165318"/>
                  </a:lnTo>
                  <a:cubicBezTo>
                    <a:pt x="6916" y="165318"/>
                    <a:pt x="4522" y="164326"/>
                    <a:pt x="2757" y="162561"/>
                  </a:cubicBezTo>
                  <a:cubicBezTo>
                    <a:pt x="992" y="160796"/>
                    <a:pt x="0" y="158401"/>
                    <a:pt x="0" y="155905"/>
                  </a:cubicBezTo>
                  <a:lnTo>
                    <a:pt x="0" y="9413"/>
                  </a:lnTo>
                  <a:cubicBezTo>
                    <a:pt x="0" y="6916"/>
                    <a:pt x="992" y="4522"/>
                    <a:pt x="2757" y="2757"/>
                  </a:cubicBezTo>
                  <a:cubicBezTo>
                    <a:pt x="4522" y="992"/>
                    <a:pt x="6916" y="0"/>
                    <a:pt x="9413" y="0"/>
                  </a:cubicBezTo>
                  <a:close/>
                </a:path>
              </a:pathLst>
            </a:custGeom>
            <a:solidFill>
              <a:srgbClr val="FFFFFF"/>
            </a:solidFill>
            <a:ln>
              <a:solidFill>
                <a:srgbClr val="000000"/>
              </a:solidFill>
            </a:ln>
          </p:spPr>
        </p:sp>
        <p:sp>
          <p:nvSpPr>
            <p:cNvPr id="68" name="TextBox 68"/>
            <p:cNvSpPr txBox="1"/>
            <p:nvPr/>
          </p:nvSpPr>
          <p:spPr>
            <a:xfrm>
              <a:off x="0" y="-38100"/>
              <a:ext cx="1079783" cy="230254"/>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000000"/>
                  </a:solidFill>
                  <a:effectLst/>
                  <a:uLnTx/>
                  <a:uFillTx/>
                  <a:latin typeface="Open Sauce"/>
                  <a:ea typeface="+mn-ea"/>
                  <a:cs typeface="+mn-cs"/>
                </a:rPr>
                <a:t>$1,000 / Rp 14.000.000</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AD6C0"/>
        </a:solidFill>
        <a:effectLst/>
      </p:bgPr>
    </p:bg>
    <p:spTree>
      <p:nvGrpSpPr>
        <p:cNvPr id="1" name=""/>
        <p:cNvGrpSpPr/>
        <p:nvPr/>
      </p:nvGrpSpPr>
      <p:grpSpPr>
        <a:xfrm>
          <a:off x="0" y="0"/>
          <a:ext cx="0" cy="0"/>
          <a:chOff x="0" y="0"/>
          <a:chExt cx="0" cy="0"/>
        </a:xfrm>
      </p:grpSpPr>
      <p:grpSp>
        <p:nvGrpSpPr>
          <p:cNvPr id="69" name="Group 2">
            <a:extLst>
              <a:ext uri="{FF2B5EF4-FFF2-40B4-BE49-F238E27FC236}">
                <a16:creationId xmlns:a16="http://schemas.microsoft.com/office/drawing/2014/main" id="{74CB4170-CC37-EF98-20CF-46DB5E9F7555}"/>
              </a:ext>
            </a:extLst>
          </p:cNvPr>
          <p:cNvGrpSpPr/>
          <p:nvPr/>
        </p:nvGrpSpPr>
        <p:grpSpPr>
          <a:xfrm>
            <a:off x="5654543" y="850195"/>
            <a:ext cx="6978915" cy="1380054"/>
            <a:chOff x="0" y="0"/>
            <a:chExt cx="9305220" cy="1840072"/>
          </a:xfrm>
        </p:grpSpPr>
        <p:grpSp>
          <p:nvGrpSpPr>
            <p:cNvPr id="70" name="Group 3">
              <a:extLst>
                <a:ext uri="{FF2B5EF4-FFF2-40B4-BE49-F238E27FC236}">
                  <a16:creationId xmlns:a16="http://schemas.microsoft.com/office/drawing/2014/main" id="{D702EB89-609B-D910-CFA2-38D81F1CAD75}"/>
                </a:ext>
              </a:extLst>
            </p:cNvPr>
            <p:cNvGrpSpPr/>
            <p:nvPr/>
          </p:nvGrpSpPr>
          <p:grpSpPr>
            <a:xfrm>
              <a:off x="0" y="0"/>
              <a:ext cx="9305220" cy="1840072"/>
              <a:chOff x="0" y="0"/>
              <a:chExt cx="5390771" cy="1066004"/>
            </a:xfrm>
          </p:grpSpPr>
          <p:sp>
            <p:nvSpPr>
              <p:cNvPr id="72" name="Freeform 4">
                <a:extLst>
                  <a:ext uri="{FF2B5EF4-FFF2-40B4-BE49-F238E27FC236}">
                    <a16:creationId xmlns:a16="http://schemas.microsoft.com/office/drawing/2014/main" id="{FA25A317-E1F4-B079-5CD3-BAB0A64A4B5E}"/>
                  </a:ext>
                </a:extLst>
              </p:cNvPr>
              <p:cNvSpPr/>
              <p:nvPr/>
            </p:nvSpPr>
            <p:spPr>
              <a:xfrm>
                <a:off x="0" y="0"/>
                <a:ext cx="5390771" cy="1066005"/>
              </a:xfrm>
              <a:custGeom>
                <a:avLst/>
                <a:gdLst/>
                <a:ahLst/>
                <a:cxnLst/>
                <a:rect l="l" t="t" r="r" b="b"/>
                <a:pathLst>
                  <a:path w="5390771" h="1066005">
                    <a:moveTo>
                      <a:pt x="5266311" y="1066004"/>
                    </a:moveTo>
                    <a:lnTo>
                      <a:pt x="124460" y="1066004"/>
                    </a:lnTo>
                    <a:cubicBezTo>
                      <a:pt x="55880" y="1066004"/>
                      <a:pt x="0" y="1010124"/>
                      <a:pt x="0" y="941544"/>
                    </a:cubicBezTo>
                    <a:lnTo>
                      <a:pt x="0" y="124460"/>
                    </a:lnTo>
                    <a:cubicBezTo>
                      <a:pt x="0" y="55880"/>
                      <a:pt x="55880" y="0"/>
                      <a:pt x="124460" y="0"/>
                    </a:cubicBezTo>
                    <a:lnTo>
                      <a:pt x="5266311" y="0"/>
                    </a:lnTo>
                    <a:cubicBezTo>
                      <a:pt x="5334891" y="0"/>
                      <a:pt x="5390771" y="55880"/>
                      <a:pt x="5390771" y="124460"/>
                    </a:cubicBezTo>
                    <a:lnTo>
                      <a:pt x="5390771" y="941544"/>
                    </a:lnTo>
                    <a:cubicBezTo>
                      <a:pt x="5390771" y="1010124"/>
                      <a:pt x="5334891" y="1066005"/>
                      <a:pt x="5266311" y="1066005"/>
                    </a:cubicBezTo>
                    <a:close/>
                  </a:path>
                </a:pathLst>
              </a:custGeom>
              <a:solidFill>
                <a:srgbClr val="4A9D75"/>
              </a:solidFill>
            </p:spPr>
          </p:sp>
        </p:grpSp>
        <p:sp>
          <p:nvSpPr>
            <p:cNvPr id="71" name="TextBox 5">
              <a:extLst>
                <a:ext uri="{FF2B5EF4-FFF2-40B4-BE49-F238E27FC236}">
                  <a16:creationId xmlns:a16="http://schemas.microsoft.com/office/drawing/2014/main" id="{9E3546B2-1ED0-A453-C4C1-64A8A14F7F1C}"/>
                </a:ext>
              </a:extLst>
            </p:cNvPr>
            <p:cNvSpPr txBox="1"/>
            <p:nvPr/>
          </p:nvSpPr>
          <p:spPr>
            <a:xfrm>
              <a:off x="1350401" y="215635"/>
              <a:ext cx="6655008" cy="1294505"/>
            </a:xfrm>
            <a:prstGeom prst="rect">
              <a:avLst/>
            </a:prstGeom>
          </p:spPr>
          <p:txBody>
            <a:bodyPr wrap="square" lIns="0" tIns="0" rIns="0" bIns="0" rtlCol="0" anchor="t">
              <a:spAutoFit/>
            </a:bodyPr>
            <a:lstStyle/>
            <a:p>
              <a:pPr algn="ctr">
                <a:lnSpc>
                  <a:spcPts val="8131"/>
                </a:lnSpc>
              </a:pPr>
              <a:r>
                <a:rPr lang="en-US" sz="5808">
                  <a:solidFill>
                    <a:srgbClr val="F6FFFB"/>
                  </a:solidFill>
                  <a:latin typeface="Open Sauce Bold"/>
                </a:rPr>
                <a:t>Sustainability</a:t>
              </a:r>
            </a:p>
          </p:txBody>
        </p:sp>
      </p:grpSp>
      <p:sp>
        <p:nvSpPr>
          <p:cNvPr id="73" name="TextBox 6">
            <a:extLst>
              <a:ext uri="{FF2B5EF4-FFF2-40B4-BE49-F238E27FC236}">
                <a16:creationId xmlns:a16="http://schemas.microsoft.com/office/drawing/2014/main" id="{CDA2B65D-2DFF-85FA-C7F3-F6EEA286928A}"/>
              </a:ext>
            </a:extLst>
          </p:cNvPr>
          <p:cNvSpPr txBox="1"/>
          <p:nvPr/>
        </p:nvSpPr>
        <p:spPr>
          <a:xfrm>
            <a:off x="1149080" y="3484037"/>
            <a:ext cx="11753769" cy="1889760"/>
          </a:xfrm>
          <a:prstGeom prst="rect">
            <a:avLst/>
          </a:prstGeom>
        </p:spPr>
        <p:txBody>
          <a:bodyPr lIns="0" tIns="0" rIns="0" bIns="0" rtlCol="0" anchor="t">
            <a:spAutoFit/>
          </a:bodyPr>
          <a:lstStyle/>
          <a:p>
            <a:pPr>
              <a:lnSpc>
                <a:spcPts val="5040"/>
              </a:lnSpc>
              <a:spcBef>
                <a:spcPct val="0"/>
              </a:spcBef>
            </a:pPr>
            <a:r>
              <a:rPr lang="en-US" sz="3600">
                <a:solidFill>
                  <a:srgbClr val="000000"/>
                </a:solidFill>
                <a:latin typeface="Open Sauce"/>
              </a:rPr>
              <a:t>Project (proyek): Depend on the contract</a:t>
            </a:r>
          </a:p>
          <a:p>
            <a:pPr>
              <a:lnSpc>
                <a:spcPts val="5040"/>
              </a:lnSpc>
              <a:spcBef>
                <a:spcPct val="0"/>
              </a:spcBef>
            </a:pPr>
            <a:r>
              <a:rPr lang="en-US" sz="3600">
                <a:solidFill>
                  <a:srgbClr val="000000"/>
                </a:solidFill>
                <a:latin typeface="Open Sauce"/>
              </a:rPr>
              <a:t>Subscription : @Rp14.999 x User </a:t>
            </a:r>
          </a:p>
          <a:p>
            <a:pPr>
              <a:lnSpc>
                <a:spcPts val="5040"/>
              </a:lnSpc>
              <a:spcBef>
                <a:spcPct val="0"/>
              </a:spcBef>
            </a:pPr>
            <a:r>
              <a:rPr lang="en-US" sz="3600">
                <a:solidFill>
                  <a:srgbClr val="000000"/>
                </a:solidFill>
                <a:latin typeface="Open Sauce"/>
              </a:rPr>
              <a:t>Rounds of Funding (pembiayaan): Rp 140.000.000</a:t>
            </a:r>
          </a:p>
        </p:txBody>
      </p:sp>
      <p:grpSp>
        <p:nvGrpSpPr>
          <p:cNvPr id="74" name="Group 7">
            <a:extLst>
              <a:ext uri="{FF2B5EF4-FFF2-40B4-BE49-F238E27FC236}">
                <a16:creationId xmlns:a16="http://schemas.microsoft.com/office/drawing/2014/main" id="{B4C8EF8E-0EBA-9C15-7C34-45E2247B4081}"/>
              </a:ext>
            </a:extLst>
          </p:cNvPr>
          <p:cNvGrpSpPr/>
          <p:nvPr/>
        </p:nvGrpSpPr>
        <p:grpSpPr>
          <a:xfrm>
            <a:off x="937555" y="2573149"/>
            <a:ext cx="5647195" cy="691813"/>
            <a:chOff x="0" y="0"/>
            <a:chExt cx="5390771" cy="660400"/>
          </a:xfrm>
        </p:grpSpPr>
        <p:sp>
          <p:nvSpPr>
            <p:cNvPr id="75" name="Freeform 8">
              <a:extLst>
                <a:ext uri="{FF2B5EF4-FFF2-40B4-BE49-F238E27FC236}">
                  <a16:creationId xmlns:a16="http://schemas.microsoft.com/office/drawing/2014/main" id="{AAB18F2A-648F-87B1-606C-D17EA155D63F}"/>
                </a:ext>
              </a:extLst>
            </p:cNvPr>
            <p:cNvSpPr/>
            <p:nvPr/>
          </p:nvSpPr>
          <p:spPr>
            <a:xfrm>
              <a:off x="0" y="0"/>
              <a:ext cx="5390771" cy="660400"/>
            </a:xfrm>
            <a:custGeom>
              <a:avLst/>
              <a:gdLst/>
              <a:ahLst/>
              <a:cxnLst/>
              <a:rect l="l" t="t" r="r" b="b"/>
              <a:pathLst>
                <a:path w="5390771" h="660400">
                  <a:moveTo>
                    <a:pt x="5266311" y="660400"/>
                  </a:moveTo>
                  <a:lnTo>
                    <a:pt x="124460" y="660400"/>
                  </a:lnTo>
                  <a:cubicBezTo>
                    <a:pt x="55880" y="660400"/>
                    <a:pt x="0" y="604520"/>
                    <a:pt x="0" y="535940"/>
                  </a:cubicBezTo>
                  <a:lnTo>
                    <a:pt x="0" y="124460"/>
                  </a:lnTo>
                  <a:cubicBezTo>
                    <a:pt x="0" y="55880"/>
                    <a:pt x="55880" y="0"/>
                    <a:pt x="124460" y="0"/>
                  </a:cubicBezTo>
                  <a:lnTo>
                    <a:pt x="5266311" y="0"/>
                  </a:lnTo>
                  <a:cubicBezTo>
                    <a:pt x="5334891" y="0"/>
                    <a:pt x="5390771" y="55880"/>
                    <a:pt x="5390771" y="124460"/>
                  </a:cubicBezTo>
                  <a:lnTo>
                    <a:pt x="5390771" y="535940"/>
                  </a:lnTo>
                  <a:cubicBezTo>
                    <a:pt x="5390771" y="604520"/>
                    <a:pt x="5334891" y="660400"/>
                    <a:pt x="5266311" y="660400"/>
                  </a:cubicBezTo>
                  <a:close/>
                </a:path>
              </a:pathLst>
            </a:custGeom>
            <a:solidFill>
              <a:srgbClr val="F6FFFB"/>
            </a:solidFill>
          </p:spPr>
        </p:sp>
      </p:grpSp>
      <p:sp>
        <p:nvSpPr>
          <p:cNvPr id="76" name="TextBox 9">
            <a:extLst>
              <a:ext uri="{FF2B5EF4-FFF2-40B4-BE49-F238E27FC236}">
                <a16:creationId xmlns:a16="http://schemas.microsoft.com/office/drawing/2014/main" id="{C6F35743-6B99-04B5-98DF-A93AFDDCB9CD}"/>
              </a:ext>
            </a:extLst>
          </p:cNvPr>
          <p:cNvSpPr txBox="1"/>
          <p:nvPr/>
        </p:nvSpPr>
        <p:spPr>
          <a:xfrm>
            <a:off x="1078503" y="2573149"/>
            <a:ext cx="5296897" cy="691279"/>
          </a:xfrm>
          <a:prstGeom prst="rect">
            <a:avLst/>
          </a:prstGeom>
        </p:spPr>
        <p:txBody>
          <a:bodyPr wrap="square" lIns="0" tIns="0" rIns="0" bIns="0" rtlCol="0" anchor="t">
            <a:spAutoFit/>
          </a:bodyPr>
          <a:lstStyle/>
          <a:p>
            <a:pPr algn="ctr">
              <a:lnSpc>
                <a:spcPts val="5880"/>
              </a:lnSpc>
              <a:spcBef>
                <a:spcPct val="0"/>
              </a:spcBef>
            </a:pPr>
            <a:r>
              <a:rPr lang="en-US" sz="4200">
                <a:solidFill>
                  <a:srgbClr val="000000"/>
                </a:solidFill>
                <a:latin typeface="Open Sauce Bold"/>
              </a:rPr>
              <a:t>Sources of Income</a:t>
            </a:r>
          </a:p>
        </p:txBody>
      </p:sp>
      <p:grpSp>
        <p:nvGrpSpPr>
          <p:cNvPr id="77" name="Group 10">
            <a:extLst>
              <a:ext uri="{FF2B5EF4-FFF2-40B4-BE49-F238E27FC236}">
                <a16:creationId xmlns:a16="http://schemas.microsoft.com/office/drawing/2014/main" id="{D4FB9399-FD5E-29E2-60E2-DE8C30926329}"/>
              </a:ext>
            </a:extLst>
          </p:cNvPr>
          <p:cNvGrpSpPr/>
          <p:nvPr/>
        </p:nvGrpSpPr>
        <p:grpSpPr>
          <a:xfrm>
            <a:off x="937555" y="5893384"/>
            <a:ext cx="5647195" cy="691813"/>
            <a:chOff x="0" y="0"/>
            <a:chExt cx="5390771" cy="660400"/>
          </a:xfrm>
        </p:grpSpPr>
        <p:sp>
          <p:nvSpPr>
            <p:cNvPr id="78" name="Freeform 11">
              <a:extLst>
                <a:ext uri="{FF2B5EF4-FFF2-40B4-BE49-F238E27FC236}">
                  <a16:creationId xmlns:a16="http://schemas.microsoft.com/office/drawing/2014/main" id="{DDD72C1D-DCFF-8D5F-F75B-D63AEE9D9353}"/>
                </a:ext>
              </a:extLst>
            </p:cNvPr>
            <p:cNvSpPr/>
            <p:nvPr/>
          </p:nvSpPr>
          <p:spPr>
            <a:xfrm>
              <a:off x="0" y="0"/>
              <a:ext cx="5390771" cy="660400"/>
            </a:xfrm>
            <a:custGeom>
              <a:avLst/>
              <a:gdLst/>
              <a:ahLst/>
              <a:cxnLst/>
              <a:rect l="l" t="t" r="r" b="b"/>
              <a:pathLst>
                <a:path w="5390771" h="660400">
                  <a:moveTo>
                    <a:pt x="5266311" y="660400"/>
                  </a:moveTo>
                  <a:lnTo>
                    <a:pt x="124460" y="660400"/>
                  </a:lnTo>
                  <a:cubicBezTo>
                    <a:pt x="55880" y="660400"/>
                    <a:pt x="0" y="604520"/>
                    <a:pt x="0" y="535940"/>
                  </a:cubicBezTo>
                  <a:lnTo>
                    <a:pt x="0" y="124460"/>
                  </a:lnTo>
                  <a:cubicBezTo>
                    <a:pt x="0" y="55880"/>
                    <a:pt x="55880" y="0"/>
                    <a:pt x="124460" y="0"/>
                  </a:cubicBezTo>
                  <a:lnTo>
                    <a:pt x="5266311" y="0"/>
                  </a:lnTo>
                  <a:cubicBezTo>
                    <a:pt x="5334891" y="0"/>
                    <a:pt x="5390771" y="55880"/>
                    <a:pt x="5390771" y="124460"/>
                  </a:cubicBezTo>
                  <a:lnTo>
                    <a:pt x="5390771" y="535940"/>
                  </a:lnTo>
                  <a:cubicBezTo>
                    <a:pt x="5390771" y="604520"/>
                    <a:pt x="5334891" y="660400"/>
                    <a:pt x="5266311" y="660400"/>
                  </a:cubicBezTo>
                  <a:close/>
                </a:path>
              </a:pathLst>
            </a:custGeom>
            <a:solidFill>
              <a:srgbClr val="F6FFFB"/>
            </a:solidFill>
          </p:spPr>
        </p:sp>
      </p:grpSp>
      <p:sp>
        <p:nvSpPr>
          <p:cNvPr id="79" name="TextBox 12">
            <a:extLst>
              <a:ext uri="{FF2B5EF4-FFF2-40B4-BE49-F238E27FC236}">
                <a16:creationId xmlns:a16="http://schemas.microsoft.com/office/drawing/2014/main" id="{F0528BA9-98E9-E377-37F9-FFC7488F8D0D}"/>
              </a:ext>
            </a:extLst>
          </p:cNvPr>
          <p:cNvSpPr txBox="1"/>
          <p:nvPr/>
        </p:nvSpPr>
        <p:spPr>
          <a:xfrm>
            <a:off x="1103902" y="5844955"/>
            <a:ext cx="5271497" cy="691813"/>
          </a:xfrm>
          <a:prstGeom prst="rect">
            <a:avLst/>
          </a:prstGeom>
        </p:spPr>
        <p:txBody>
          <a:bodyPr wrap="square" lIns="0" tIns="0" rIns="0" bIns="0" rtlCol="0" anchor="t">
            <a:spAutoFit/>
          </a:bodyPr>
          <a:lstStyle/>
          <a:p>
            <a:pPr algn="ctr">
              <a:lnSpc>
                <a:spcPts val="5880"/>
              </a:lnSpc>
              <a:spcBef>
                <a:spcPct val="0"/>
              </a:spcBef>
            </a:pPr>
            <a:r>
              <a:rPr lang="en-US" sz="4200">
                <a:solidFill>
                  <a:srgbClr val="000000"/>
                </a:solidFill>
                <a:latin typeface="Open Sauce Bold"/>
              </a:rPr>
              <a:t>Efficiency Priority</a:t>
            </a:r>
          </a:p>
        </p:txBody>
      </p:sp>
      <p:sp>
        <p:nvSpPr>
          <p:cNvPr id="80" name="TextBox 13">
            <a:extLst>
              <a:ext uri="{FF2B5EF4-FFF2-40B4-BE49-F238E27FC236}">
                <a16:creationId xmlns:a16="http://schemas.microsoft.com/office/drawing/2014/main" id="{B33A78C3-45D7-2C99-016C-3F7CFC023DD3}"/>
              </a:ext>
            </a:extLst>
          </p:cNvPr>
          <p:cNvSpPr txBox="1"/>
          <p:nvPr/>
        </p:nvSpPr>
        <p:spPr>
          <a:xfrm>
            <a:off x="657513" y="6730365"/>
            <a:ext cx="13181047" cy="2527935"/>
          </a:xfrm>
          <a:prstGeom prst="rect">
            <a:avLst/>
          </a:prstGeom>
        </p:spPr>
        <p:txBody>
          <a:bodyPr lIns="0" tIns="0" rIns="0" bIns="0" rtlCol="0" anchor="t">
            <a:spAutoFit/>
          </a:bodyPr>
          <a:lstStyle/>
          <a:p>
            <a:pPr marL="777240" lvl="1" indent="-388620" algn="just">
              <a:lnSpc>
                <a:spcPts val="5040"/>
              </a:lnSpc>
              <a:buFont typeface="Arial"/>
              <a:buChar char="•"/>
            </a:pPr>
            <a:r>
              <a:rPr lang="en-US" sz="3600">
                <a:solidFill>
                  <a:srgbClr val="000000"/>
                </a:solidFill>
                <a:latin typeface="Open Sauce"/>
              </a:rPr>
              <a:t>Running with bare-minimum operations</a:t>
            </a:r>
          </a:p>
          <a:p>
            <a:pPr marL="777240" lvl="1" indent="-388620" algn="just">
              <a:lnSpc>
                <a:spcPts val="5040"/>
              </a:lnSpc>
              <a:buFont typeface="Arial"/>
              <a:buChar char="•"/>
            </a:pPr>
            <a:r>
              <a:rPr lang="en-US" sz="3600">
                <a:solidFill>
                  <a:srgbClr val="000000"/>
                </a:solidFill>
                <a:latin typeface="Open Sauce"/>
              </a:rPr>
              <a:t>Reducing overhead and unnecessary costs</a:t>
            </a:r>
          </a:p>
          <a:p>
            <a:pPr marL="777240" lvl="1" indent="-388620" algn="just">
              <a:lnSpc>
                <a:spcPts val="5040"/>
              </a:lnSpc>
              <a:buFont typeface="Arial"/>
              <a:buChar char="•"/>
            </a:pPr>
            <a:r>
              <a:rPr lang="en-US" sz="3600">
                <a:solidFill>
                  <a:srgbClr val="000000"/>
                </a:solidFill>
                <a:latin typeface="Open Sauce"/>
              </a:rPr>
              <a:t>Subscriber and advertisement </a:t>
            </a:r>
          </a:p>
          <a:p>
            <a:pPr marL="777240" lvl="1" indent="-388620" algn="just">
              <a:lnSpc>
                <a:spcPts val="5040"/>
              </a:lnSpc>
              <a:buFont typeface="Arial"/>
              <a:buChar char="•"/>
            </a:pPr>
            <a:r>
              <a:rPr lang="en-US" sz="3600">
                <a:solidFill>
                  <a:srgbClr val="000000"/>
                </a:solidFill>
                <a:latin typeface="Open Sauce"/>
              </a:rPr>
              <a:t>Using appropriate services and third-party vendors</a:t>
            </a:r>
          </a:p>
        </p:txBody>
      </p:sp>
      <p:pic>
        <p:nvPicPr>
          <p:cNvPr id="81" name="Picture 14">
            <a:extLst>
              <a:ext uri="{FF2B5EF4-FFF2-40B4-BE49-F238E27FC236}">
                <a16:creationId xmlns:a16="http://schemas.microsoft.com/office/drawing/2014/main" id="{FC69C914-13F8-288F-EBCB-11CD63CE6BDF}"/>
              </a:ext>
            </a:extLst>
          </p:cNvPr>
          <p:cNvPicPr>
            <a:picLocks noChangeAspect="1"/>
          </p:cNvPicPr>
          <p:nvPr/>
        </p:nvPicPr>
        <p:blipFill>
          <a:blip r:embed="rId2"/>
          <a:srcRect/>
          <a:stretch>
            <a:fillRect/>
          </a:stretch>
        </p:blipFill>
        <p:spPr>
          <a:xfrm>
            <a:off x="16179359" y="503806"/>
            <a:ext cx="1079941" cy="1049788"/>
          </a:xfrm>
          <a:prstGeom prst="rect">
            <a:avLst/>
          </a:prstGeom>
        </p:spPr>
      </p:pic>
    </p:spTree>
    <p:extLst>
      <p:ext uri="{BB962C8B-B14F-4D97-AF65-F5344CB8AC3E}">
        <p14:creationId xmlns:p14="http://schemas.microsoft.com/office/powerpoint/2010/main" val="2497547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AD6C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179359" y="503806"/>
            <a:ext cx="1079941" cy="1049788"/>
          </a:xfrm>
          <a:prstGeom prst="rect">
            <a:avLst/>
          </a:prstGeom>
        </p:spPr>
      </p:pic>
      <p:grpSp>
        <p:nvGrpSpPr>
          <p:cNvPr id="3" name="Group 3"/>
          <p:cNvGrpSpPr/>
          <p:nvPr/>
        </p:nvGrpSpPr>
        <p:grpSpPr>
          <a:xfrm>
            <a:off x="822037" y="781257"/>
            <a:ext cx="11786270" cy="1380054"/>
            <a:chOff x="0" y="0"/>
            <a:chExt cx="9104150" cy="1066004"/>
          </a:xfrm>
        </p:grpSpPr>
        <p:sp>
          <p:nvSpPr>
            <p:cNvPr id="4" name="Freeform 4"/>
            <p:cNvSpPr/>
            <p:nvPr/>
          </p:nvSpPr>
          <p:spPr>
            <a:xfrm>
              <a:off x="0" y="0"/>
              <a:ext cx="9104150" cy="1066005"/>
            </a:xfrm>
            <a:custGeom>
              <a:avLst/>
              <a:gdLst/>
              <a:ahLst/>
              <a:cxnLst/>
              <a:rect l="l" t="t" r="r" b="b"/>
              <a:pathLst>
                <a:path w="9104150" h="1066005">
                  <a:moveTo>
                    <a:pt x="8979690" y="1066004"/>
                  </a:moveTo>
                  <a:lnTo>
                    <a:pt x="124460" y="1066004"/>
                  </a:lnTo>
                  <a:cubicBezTo>
                    <a:pt x="55880" y="1066004"/>
                    <a:pt x="0" y="1010124"/>
                    <a:pt x="0" y="941544"/>
                  </a:cubicBezTo>
                  <a:lnTo>
                    <a:pt x="0" y="124460"/>
                  </a:lnTo>
                  <a:cubicBezTo>
                    <a:pt x="0" y="55880"/>
                    <a:pt x="55880" y="0"/>
                    <a:pt x="124460" y="0"/>
                  </a:cubicBezTo>
                  <a:lnTo>
                    <a:pt x="8979690" y="0"/>
                  </a:lnTo>
                  <a:cubicBezTo>
                    <a:pt x="9048270" y="0"/>
                    <a:pt x="9104150" y="55880"/>
                    <a:pt x="9104150" y="124460"/>
                  </a:cubicBezTo>
                  <a:lnTo>
                    <a:pt x="9104150" y="941544"/>
                  </a:lnTo>
                  <a:cubicBezTo>
                    <a:pt x="9104150" y="1010124"/>
                    <a:pt x="9048270" y="1066005"/>
                    <a:pt x="8979690" y="1066005"/>
                  </a:cubicBezTo>
                  <a:close/>
                </a:path>
              </a:pathLst>
            </a:custGeom>
            <a:solidFill>
              <a:srgbClr val="4A9D75"/>
            </a:solidFill>
          </p:spPr>
        </p:sp>
      </p:grpSp>
      <p:sp>
        <p:nvSpPr>
          <p:cNvPr id="5" name="TextBox 5"/>
          <p:cNvSpPr txBox="1"/>
          <p:nvPr/>
        </p:nvSpPr>
        <p:spPr>
          <a:xfrm>
            <a:off x="1447800" y="969174"/>
            <a:ext cx="11631609" cy="950325"/>
          </a:xfrm>
          <a:prstGeom prst="rect">
            <a:avLst/>
          </a:prstGeom>
        </p:spPr>
        <p:txBody>
          <a:bodyPr wrap="square" lIns="0" tIns="0" rIns="0" bIns="0" rtlCol="0" anchor="t">
            <a:spAutoFit/>
          </a:bodyPr>
          <a:lstStyle/>
          <a:p>
            <a:pPr marL="0" marR="0" lvl="0" indent="0" algn="just" defTabSz="914400" rtl="0" eaLnBrk="1" fontAlgn="auto" latinLnBrk="0" hangingPunct="1">
              <a:lnSpc>
                <a:spcPts val="8131"/>
              </a:lnSpc>
              <a:spcBef>
                <a:spcPts val="0"/>
              </a:spcBef>
              <a:spcAft>
                <a:spcPts val="0"/>
              </a:spcAft>
              <a:buClrTx/>
              <a:buSzTx/>
              <a:buFontTx/>
              <a:buNone/>
              <a:tabLst/>
              <a:defRPr/>
            </a:pPr>
            <a:r>
              <a:rPr kumimoji="0" lang="en-US" sz="5808" b="0" i="0" u="none" strike="noStrike" kern="1200" cap="none" spc="0" normalizeH="0" baseline="0" noProof="0">
                <a:ln>
                  <a:noFill/>
                </a:ln>
                <a:solidFill>
                  <a:srgbClr val="F6FFFB"/>
                </a:solidFill>
                <a:effectLst/>
                <a:uLnTx/>
                <a:uFillTx/>
                <a:latin typeface="Open Sauce Bold"/>
                <a:ea typeface="+mn-ea"/>
                <a:cs typeface="+mn-cs"/>
              </a:rPr>
              <a:t>Expectation from Budgeting</a:t>
            </a:r>
          </a:p>
        </p:txBody>
      </p:sp>
      <p:grpSp>
        <p:nvGrpSpPr>
          <p:cNvPr id="6" name="Group 6"/>
          <p:cNvGrpSpPr/>
          <p:nvPr/>
        </p:nvGrpSpPr>
        <p:grpSpPr>
          <a:xfrm>
            <a:off x="2570787" y="2755570"/>
            <a:ext cx="6403759" cy="922564"/>
            <a:chOff x="0" y="-38100"/>
            <a:chExt cx="1686587" cy="242980"/>
          </a:xfrm>
        </p:grpSpPr>
        <p:sp>
          <p:nvSpPr>
            <p:cNvPr id="7" name="Freeform 7"/>
            <p:cNvSpPr/>
            <p:nvPr/>
          </p:nvSpPr>
          <p:spPr>
            <a:xfrm>
              <a:off x="0" y="0"/>
              <a:ext cx="1686587" cy="204880"/>
            </a:xfrm>
            <a:custGeom>
              <a:avLst/>
              <a:gdLst/>
              <a:ahLst/>
              <a:cxnLst/>
              <a:rect l="l" t="t" r="r" b="b"/>
              <a:pathLst>
                <a:path w="1686587" h="204880">
                  <a:moveTo>
                    <a:pt x="10881" y="0"/>
                  </a:moveTo>
                  <a:lnTo>
                    <a:pt x="1675706" y="0"/>
                  </a:lnTo>
                  <a:cubicBezTo>
                    <a:pt x="1681715" y="0"/>
                    <a:pt x="1686587" y="4871"/>
                    <a:pt x="1686587" y="10881"/>
                  </a:cubicBezTo>
                  <a:lnTo>
                    <a:pt x="1686587" y="193999"/>
                  </a:lnTo>
                  <a:cubicBezTo>
                    <a:pt x="1686587" y="196885"/>
                    <a:pt x="1685440" y="199652"/>
                    <a:pt x="1683400" y="201693"/>
                  </a:cubicBezTo>
                  <a:cubicBezTo>
                    <a:pt x="1681359" y="203734"/>
                    <a:pt x="1678592" y="204880"/>
                    <a:pt x="1675706" y="204880"/>
                  </a:cubicBezTo>
                  <a:lnTo>
                    <a:pt x="10881" y="204880"/>
                  </a:lnTo>
                  <a:cubicBezTo>
                    <a:pt x="7995" y="204880"/>
                    <a:pt x="5227" y="203734"/>
                    <a:pt x="3187" y="201693"/>
                  </a:cubicBezTo>
                  <a:cubicBezTo>
                    <a:pt x="1146" y="199652"/>
                    <a:pt x="0" y="196885"/>
                    <a:pt x="0" y="193999"/>
                  </a:cubicBezTo>
                  <a:lnTo>
                    <a:pt x="0" y="10881"/>
                  </a:lnTo>
                  <a:cubicBezTo>
                    <a:pt x="0" y="7995"/>
                    <a:pt x="1146" y="5227"/>
                    <a:pt x="3187" y="3187"/>
                  </a:cubicBezTo>
                  <a:cubicBezTo>
                    <a:pt x="5227" y="1146"/>
                    <a:pt x="7995" y="0"/>
                    <a:pt x="10881" y="0"/>
                  </a:cubicBezTo>
                  <a:close/>
                </a:path>
              </a:pathLst>
            </a:custGeom>
            <a:solidFill>
              <a:srgbClr val="F6FFF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0" y="-38100"/>
              <a:ext cx="1682573" cy="242980"/>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5k Funding</a:t>
              </a:r>
            </a:p>
          </p:txBody>
        </p:sp>
      </p:grpSp>
      <p:grpSp>
        <p:nvGrpSpPr>
          <p:cNvPr id="9" name="Group 9"/>
          <p:cNvGrpSpPr/>
          <p:nvPr/>
        </p:nvGrpSpPr>
        <p:grpSpPr>
          <a:xfrm>
            <a:off x="2570788" y="3907475"/>
            <a:ext cx="6403759" cy="4876190"/>
            <a:chOff x="0" y="0"/>
            <a:chExt cx="1686587" cy="1284264"/>
          </a:xfrm>
        </p:grpSpPr>
        <p:sp>
          <p:nvSpPr>
            <p:cNvPr id="10" name="Freeform 10"/>
            <p:cNvSpPr/>
            <p:nvPr/>
          </p:nvSpPr>
          <p:spPr>
            <a:xfrm>
              <a:off x="0" y="0"/>
              <a:ext cx="1686587" cy="1284264"/>
            </a:xfrm>
            <a:custGeom>
              <a:avLst/>
              <a:gdLst/>
              <a:ahLst/>
              <a:cxnLst/>
              <a:rect l="l" t="t" r="r" b="b"/>
              <a:pathLst>
                <a:path w="1686587" h="1284264">
                  <a:moveTo>
                    <a:pt x="10881" y="0"/>
                  </a:moveTo>
                  <a:lnTo>
                    <a:pt x="1675706" y="0"/>
                  </a:lnTo>
                  <a:cubicBezTo>
                    <a:pt x="1681715" y="0"/>
                    <a:pt x="1686587" y="4871"/>
                    <a:pt x="1686587" y="10881"/>
                  </a:cubicBezTo>
                  <a:lnTo>
                    <a:pt x="1686587" y="1273384"/>
                  </a:lnTo>
                  <a:cubicBezTo>
                    <a:pt x="1686587" y="1276269"/>
                    <a:pt x="1685440" y="1279037"/>
                    <a:pt x="1683400" y="1281077"/>
                  </a:cubicBezTo>
                  <a:cubicBezTo>
                    <a:pt x="1681359" y="1283118"/>
                    <a:pt x="1678592" y="1284264"/>
                    <a:pt x="1675706" y="1284264"/>
                  </a:cubicBezTo>
                  <a:lnTo>
                    <a:pt x="10881" y="1284264"/>
                  </a:lnTo>
                  <a:cubicBezTo>
                    <a:pt x="7995" y="1284264"/>
                    <a:pt x="5227" y="1283118"/>
                    <a:pt x="3187" y="1281077"/>
                  </a:cubicBezTo>
                  <a:cubicBezTo>
                    <a:pt x="1146" y="1279037"/>
                    <a:pt x="0" y="1276269"/>
                    <a:pt x="0" y="1273384"/>
                  </a:cubicBezTo>
                  <a:lnTo>
                    <a:pt x="0" y="10881"/>
                  </a:lnTo>
                  <a:cubicBezTo>
                    <a:pt x="0" y="7995"/>
                    <a:pt x="1146" y="5227"/>
                    <a:pt x="3187" y="3187"/>
                  </a:cubicBezTo>
                  <a:cubicBezTo>
                    <a:pt x="5227" y="1146"/>
                    <a:pt x="7995" y="0"/>
                    <a:pt x="10881" y="0"/>
                  </a:cubicBezTo>
                  <a:close/>
                </a:path>
              </a:pathLst>
            </a:custGeom>
            <a:solidFill>
              <a:srgbClr val="4A9D75"/>
            </a:solidFill>
          </p:spPr>
        </p:sp>
        <p:sp>
          <p:nvSpPr>
            <p:cNvPr id="11" name="TextBox 11"/>
            <p:cNvSpPr txBox="1"/>
            <p:nvPr/>
          </p:nvSpPr>
          <p:spPr>
            <a:xfrm>
              <a:off x="0" y="216682"/>
              <a:ext cx="1686587" cy="850900"/>
            </a:xfrm>
            <a:prstGeom prst="rect">
              <a:avLst/>
            </a:prstGeom>
          </p:spPr>
          <p:txBody>
            <a:bodyPr lIns="50800" tIns="50800" rIns="50800" bIns="50800" rtlCol="0" anchor="ctr"/>
            <a:lstStyle/>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Expected Runway: 6 months / 0.5 years</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Arimo"/>
                  <a:ea typeface="+mn-ea"/>
                  <a:cs typeface="+mn-cs"/>
                </a:rPr>
                <a:t>Expected Headcount: 6 people</a:t>
              </a:r>
            </a:p>
            <a:p>
              <a:pPr marL="0" marR="0" lvl="0" indent="0" algn="just" defTabSz="914400" rtl="0" eaLnBrk="1" fontAlgn="auto" latinLnBrk="0" hangingPunct="1">
                <a:lnSpc>
                  <a:spcPts val="3079"/>
                </a:lnSpc>
                <a:spcBef>
                  <a:spcPts val="0"/>
                </a:spcBef>
                <a:spcAft>
                  <a:spcPts val="0"/>
                </a:spcAft>
                <a:buClrTx/>
                <a:buSzTx/>
                <a:buFontTx/>
                <a:buNone/>
                <a:tabLst/>
                <a:defRPr/>
              </a:pPr>
              <a:endParaRPr kumimoji="0" lang="en-US" sz="2199" b="0" i="0" u="none" strike="noStrike" kern="1200" cap="none" spc="0" normalizeH="0" baseline="0" noProof="0">
                <a:ln>
                  <a:noFill/>
                </a:ln>
                <a:solidFill>
                  <a:srgbClr val="F6FFFB"/>
                </a:solidFill>
                <a:effectLst/>
                <a:uLnTx/>
                <a:uFillTx/>
                <a:latin typeface="Arimo"/>
                <a:ea typeface="+mn-ea"/>
                <a:cs typeface="+mn-cs"/>
              </a:endParaRPr>
            </a:p>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Arimo"/>
                  <a:ea typeface="+mn-ea"/>
                  <a:cs typeface="+mn-cs"/>
                </a:rPr>
                <a:t>Assets: </a:t>
              </a:r>
            </a:p>
            <a:p>
              <a:pPr marL="0" marR="0" lvl="0" indent="0" algn="ctr" defTabSz="914400" rtl="0" eaLnBrk="1" fontAlgn="auto" latinLnBrk="0" hangingPunct="1">
                <a:lnSpc>
                  <a:spcPts val="3079"/>
                </a:lnSpc>
                <a:spcBef>
                  <a:spcPts val="0"/>
                </a:spcBef>
                <a:spcAft>
                  <a:spcPts val="0"/>
                </a:spcAft>
                <a:buClrTx/>
                <a:buSzTx/>
                <a:buFontTx/>
                <a:buNone/>
                <a:tabLst/>
                <a:defRPr/>
              </a:pPr>
              <a:endParaRPr kumimoji="0" lang="en-US" sz="2199" b="0" i="0" u="none" strike="noStrike" kern="1200" cap="none" spc="0" normalizeH="0" baseline="0" noProof="0">
                <a:ln>
                  <a:noFill/>
                </a:ln>
                <a:solidFill>
                  <a:srgbClr val="F6FFFB"/>
                </a:solidFill>
                <a:effectLst/>
                <a:uLnTx/>
                <a:uFillTx/>
                <a:latin typeface="Arimo"/>
                <a:ea typeface="+mn-ea"/>
                <a:cs typeface="+mn-cs"/>
              </a:endParaRP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Arimo"/>
                  <a:ea typeface="+mn-ea"/>
                  <a:cs typeface="+mn-cs"/>
                </a:rPr>
                <a:t>Patent or copyright applications</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Arimo"/>
                  <a:ea typeface="+mn-ea"/>
                  <a:cs typeface="+mn-cs"/>
                </a:rPr>
                <a:t>Data: Disease, dermatologist information</a:t>
              </a:r>
            </a:p>
            <a:p>
              <a:pPr marL="0" marR="0" lvl="0" indent="0" algn="just" defTabSz="914400" rtl="0" eaLnBrk="1" fontAlgn="auto" latinLnBrk="0" hangingPunct="1">
                <a:lnSpc>
                  <a:spcPts val="3079"/>
                </a:lnSpc>
                <a:spcBef>
                  <a:spcPts val="0"/>
                </a:spcBef>
                <a:spcAft>
                  <a:spcPts val="0"/>
                </a:spcAft>
                <a:buClrTx/>
                <a:buSzTx/>
                <a:buFontTx/>
                <a:buNone/>
                <a:tabLst/>
                <a:defRPr/>
              </a:pPr>
              <a:endParaRPr kumimoji="0" lang="en-US" sz="2199" b="0" i="0" u="none" strike="noStrike" kern="1200" cap="none" spc="0" normalizeH="0" baseline="0" noProof="0">
                <a:ln>
                  <a:noFill/>
                </a:ln>
                <a:solidFill>
                  <a:srgbClr val="F6FFFB"/>
                </a:solidFill>
                <a:effectLst/>
                <a:uLnTx/>
                <a:uFillTx/>
                <a:latin typeface="Arimo"/>
                <a:ea typeface="+mn-ea"/>
                <a:cs typeface="+mn-cs"/>
              </a:endParaRPr>
            </a:p>
          </p:txBody>
        </p:sp>
      </p:grpSp>
      <p:grpSp>
        <p:nvGrpSpPr>
          <p:cNvPr id="12" name="Group 12"/>
          <p:cNvGrpSpPr/>
          <p:nvPr/>
        </p:nvGrpSpPr>
        <p:grpSpPr>
          <a:xfrm>
            <a:off x="9283879" y="2900231"/>
            <a:ext cx="6403759" cy="777903"/>
            <a:chOff x="-22704" y="-280842"/>
            <a:chExt cx="1686587" cy="204880"/>
          </a:xfrm>
        </p:grpSpPr>
        <p:sp>
          <p:nvSpPr>
            <p:cNvPr id="13" name="Freeform 13"/>
            <p:cNvSpPr/>
            <p:nvPr/>
          </p:nvSpPr>
          <p:spPr>
            <a:xfrm>
              <a:off x="-22704" y="-280842"/>
              <a:ext cx="1686587" cy="204880"/>
            </a:xfrm>
            <a:custGeom>
              <a:avLst/>
              <a:gdLst/>
              <a:ahLst/>
              <a:cxnLst/>
              <a:rect l="l" t="t" r="r" b="b"/>
              <a:pathLst>
                <a:path w="1686587" h="204880">
                  <a:moveTo>
                    <a:pt x="10881" y="0"/>
                  </a:moveTo>
                  <a:lnTo>
                    <a:pt x="1675706" y="0"/>
                  </a:lnTo>
                  <a:cubicBezTo>
                    <a:pt x="1681715" y="0"/>
                    <a:pt x="1686587" y="4871"/>
                    <a:pt x="1686587" y="10881"/>
                  </a:cubicBezTo>
                  <a:lnTo>
                    <a:pt x="1686587" y="193999"/>
                  </a:lnTo>
                  <a:cubicBezTo>
                    <a:pt x="1686587" y="196885"/>
                    <a:pt x="1685440" y="199652"/>
                    <a:pt x="1683400" y="201693"/>
                  </a:cubicBezTo>
                  <a:cubicBezTo>
                    <a:pt x="1681359" y="203734"/>
                    <a:pt x="1678592" y="204880"/>
                    <a:pt x="1675706" y="204880"/>
                  </a:cubicBezTo>
                  <a:lnTo>
                    <a:pt x="10881" y="204880"/>
                  </a:lnTo>
                  <a:cubicBezTo>
                    <a:pt x="7995" y="204880"/>
                    <a:pt x="5227" y="203734"/>
                    <a:pt x="3187" y="201693"/>
                  </a:cubicBezTo>
                  <a:cubicBezTo>
                    <a:pt x="1146" y="199652"/>
                    <a:pt x="0" y="196885"/>
                    <a:pt x="0" y="193999"/>
                  </a:cubicBezTo>
                  <a:lnTo>
                    <a:pt x="0" y="10881"/>
                  </a:lnTo>
                  <a:cubicBezTo>
                    <a:pt x="0" y="7995"/>
                    <a:pt x="1146" y="5227"/>
                    <a:pt x="3187" y="3187"/>
                  </a:cubicBezTo>
                  <a:cubicBezTo>
                    <a:pt x="5227" y="1146"/>
                    <a:pt x="7995" y="0"/>
                    <a:pt x="10881" y="0"/>
                  </a:cubicBezTo>
                  <a:close/>
                </a:path>
              </a:pathLst>
            </a:custGeom>
            <a:solidFill>
              <a:srgbClr val="F6FFFB"/>
            </a:solidFill>
          </p:spPr>
        </p:sp>
        <p:sp>
          <p:nvSpPr>
            <p:cNvPr id="14" name="TextBox 14"/>
            <p:cNvSpPr txBox="1"/>
            <p:nvPr/>
          </p:nvSpPr>
          <p:spPr>
            <a:xfrm>
              <a:off x="414189" y="-228719"/>
              <a:ext cx="812800" cy="100634"/>
            </a:xfrm>
            <a:prstGeom prst="rect">
              <a:avLst/>
            </a:prstGeom>
          </p:spPr>
          <p:txBody>
            <a:bodyPr lIns="50800" tIns="50800" rIns="50800" bIns="50800" rtlCol="0" anchor="ctr"/>
            <a:lstStyle/>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4A9D75"/>
                  </a:solidFill>
                  <a:effectLst/>
                  <a:uLnTx/>
                  <a:uFillTx/>
                  <a:latin typeface="Open Sauce"/>
                  <a:ea typeface="+mn-ea"/>
                  <a:cs typeface="+mn-cs"/>
                </a:rPr>
                <a:t>10k Funding</a:t>
              </a:r>
            </a:p>
          </p:txBody>
        </p:sp>
      </p:grpSp>
      <p:grpSp>
        <p:nvGrpSpPr>
          <p:cNvPr id="15" name="Group 15"/>
          <p:cNvGrpSpPr/>
          <p:nvPr/>
        </p:nvGrpSpPr>
        <p:grpSpPr>
          <a:xfrm>
            <a:off x="9283879" y="3907475"/>
            <a:ext cx="6433333" cy="4876190"/>
            <a:chOff x="-7789" y="0"/>
            <a:chExt cx="1694376" cy="1284264"/>
          </a:xfrm>
        </p:grpSpPr>
        <p:sp>
          <p:nvSpPr>
            <p:cNvPr id="16" name="Freeform 16"/>
            <p:cNvSpPr/>
            <p:nvPr/>
          </p:nvSpPr>
          <p:spPr>
            <a:xfrm>
              <a:off x="0" y="0"/>
              <a:ext cx="1686587" cy="1284264"/>
            </a:xfrm>
            <a:custGeom>
              <a:avLst/>
              <a:gdLst/>
              <a:ahLst/>
              <a:cxnLst/>
              <a:rect l="l" t="t" r="r" b="b"/>
              <a:pathLst>
                <a:path w="1686587" h="1284264">
                  <a:moveTo>
                    <a:pt x="10881" y="0"/>
                  </a:moveTo>
                  <a:lnTo>
                    <a:pt x="1675706" y="0"/>
                  </a:lnTo>
                  <a:cubicBezTo>
                    <a:pt x="1681715" y="0"/>
                    <a:pt x="1686587" y="4871"/>
                    <a:pt x="1686587" y="10881"/>
                  </a:cubicBezTo>
                  <a:lnTo>
                    <a:pt x="1686587" y="1273384"/>
                  </a:lnTo>
                  <a:cubicBezTo>
                    <a:pt x="1686587" y="1276269"/>
                    <a:pt x="1685440" y="1279037"/>
                    <a:pt x="1683400" y="1281077"/>
                  </a:cubicBezTo>
                  <a:cubicBezTo>
                    <a:pt x="1681359" y="1283118"/>
                    <a:pt x="1678592" y="1284264"/>
                    <a:pt x="1675706" y="1284264"/>
                  </a:cubicBezTo>
                  <a:lnTo>
                    <a:pt x="10881" y="1284264"/>
                  </a:lnTo>
                  <a:cubicBezTo>
                    <a:pt x="7995" y="1284264"/>
                    <a:pt x="5227" y="1283118"/>
                    <a:pt x="3187" y="1281077"/>
                  </a:cubicBezTo>
                  <a:cubicBezTo>
                    <a:pt x="1146" y="1279037"/>
                    <a:pt x="0" y="1276269"/>
                    <a:pt x="0" y="1273384"/>
                  </a:cubicBezTo>
                  <a:lnTo>
                    <a:pt x="0" y="10881"/>
                  </a:lnTo>
                  <a:cubicBezTo>
                    <a:pt x="0" y="7995"/>
                    <a:pt x="1146" y="5227"/>
                    <a:pt x="3187" y="3187"/>
                  </a:cubicBezTo>
                  <a:cubicBezTo>
                    <a:pt x="5227" y="1146"/>
                    <a:pt x="7995" y="0"/>
                    <a:pt x="10881" y="0"/>
                  </a:cubicBezTo>
                  <a:close/>
                </a:path>
              </a:pathLst>
            </a:custGeom>
            <a:solidFill>
              <a:srgbClr val="4A9D75"/>
            </a:solidFill>
          </p:spPr>
        </p:sp>
        <p:sp>
          <p:nvSpPr>
            <p:cNvPr id="17" name="TextBox 17"/>
            <p:cNvSpPr txBox="1"/>
            <p:nvPr/>
          </p:nvSpPr>
          <p:spPr>
            <a:xfrm>
              <a:off x="-7789" y="249621"/>
              <a:ext cx="1641178" cy="850900"/>
            </a:xfrm>
            <a:prstGeom prst="rect">
              <a:avLst/>
            </a:prstGeom>
          </p:spPr>
          <p:txBody>
            <a:bodyPr lIns="50800" tIns="50800" rIns="50800" bIns="50800" rtlCol="0" anchor="ctr"/>
            <a:lstStyle/>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Expected Runway: 10 months / 0.83 years</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Arimo"/>
                  <a:ea typeface="+mn-ea"/>
                  <a:cs typeface="+mn-cs"/>
                </a:rPr>
                <a:t>Expected Headcount: 10 people</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Arimo"/>
                  <a:ea typeface="+mn-ea"/>
                  <a:cs typeface="+mn-cs"/>
                </a:rPr>
                <a:t>Market Positioning: 5.000 users</a:t>
              </a:r>
            </a:p>
            <a:p>
              <a:pPr marL="0" marR="0" lvl="0" indent="0" algn="just" defTabSz="914400" rtl="0" eaLnBrk="1" fontAlgn="auto" latinLnBrk="0" hangingPunct="1">
                <a:lnSpc>
                  <a:spcPts val="3079"/>
                </a:lnSpc>
                <a:spcBef>
                  <a:spcPts val="0"/>
                </a:spcBef>
                <a:spcAft>
                  <a:spcPts val="0"/>
                </a:spcAft>
                <a:buClrTx/>
                <a:buSzTx/>
                <a:buFontTx/>
                <a:buNone/>
                <a:tabLst/>
                <a:defRPr/>
              </a:pPr>
              <a:endParaRPr kumimoji="0" lang="en-US" sz="2199" b="0" i="0" u="none" strike="noStrike" kern="1200" cap="none" spc="0" normalizeH="0" baseline="0" noProof="0">
                <a:ln>
                  <a:noFill/>
                </a:ln>
                <a:solidFill>
                  <a:srgbClr val="F6FFFB"/>
                </a:solidFill>
                <a:effectLst/>
                <a:uLnTx/>
                <a:uFillTx/>
                <a:latin typeface="Arimo"/>
                <a:ea typeface="+mn-ea"/>
                <a:cs typeface="+mn-cs"/>
              </a:endParaRPr>
            </a:p>
            <a:p>
              <a:pPr marL="0" marR="0" lvl="0" indent="0" algn="ct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6FFFB"/>
                  </a:solidFill>
                  <a:effectLst/>
                  <a:uLnTx/>
                  <a:uFillTx/>
                  <a:latin typeface="Arimo"/>
                  <a:ea typeface="+mn-ea"/>
                  <a:cs typeface="+mn-cs"/>
                </a:rPr>
                <a:t>Assets: </a:t>
              </a:r>
            </a:p>
            <a:p>
              <a:pPr marL="0" marR="0" lvl="0" indent="0" algn="ctr" defTabSz="914400" rtl="0" eaLnBrk="1" fontAlgn="auto" latinLnBrk="0" hangingPunct="1">
                <a:lnSpc>
                  <a:spcPts val="3079"/>
                </a:lnSpc>
                <a:spcBef>
                  <a:spcPts val="0"/>
                </a:spcBef>
                <a:spcAft>
                  <a:spcPts val="0"/>
                </a:spcAft>
                <a:buClrTx/>
                <a:buSzTx/>
                <a:buFontTx/>
                <a:buNone/>
                <a:tabLst/>
                <a:defRPr/>
              </a:pPr>
              <a:endParaRPr kumimoji="0" lang="en-US" sz="2199" b="0" i="0" u="none" strike="noStrike" kern="1200" cap="none" spc="0" normalizeH="0" baseline="0" noProof="0">
                <a:ln>
                  <a:noFill/>
                </a:ln>
                <a:solidFill>
                  <a:srgbClr val="F6FFFB"/>
                </a:solidFill>
                <a:effectLst/>
                <a:uLnTx/>
                <a:uFillTx/>
                <a:latin typeface="Arimo"/>
                <a:ea typeface="+mn-ea"/>
                <a:cs typeface="+mn-cs"/>
              </a:endParaRP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K</a:t>
              </a:r>
              <a:r>
                <a:rPr kumimoji="0" lang="en-US" sz="2199" b="0" i="0" u="none" strike="noStrike" kern="1200" cap="none" spc="0" normalizeH="0" baseline="0" noProof="0">
                  <a:ln>
                    <a:noFill/>
                  </a:ln>
                  <a:solidFill>
                    <a:srgbClr val="F6FFFB"/>
                  </a:solidFill>
                  <a:effectLst/>
                  <a:uLnTx/>
                  <a:uFillTx/>
                  <a:latin typeface="Arimo"/>
                  <a:ea typeface="+mn-ea"/>
                  <a:cs typeface="+mn-cs"/>
                </a:rPr>
                <a:t>nowledge / trained persons: 10</a:t>
              </a:r>
            </a:p>
            <a:p>
              <a:pPr marL="474979" marR="0" lvl="1" indent="-237490" algn="just" defTabSz="914400" rtl="0" eaLnBrk="1" fontAlgn="auto" latinLnBrk="0" hangingPunct="1">
                <a:lnSpc>
                  <a:spcPts val="3079"/>
                </a:lnSpc>
                <a:spcBef>
                  <a:spcPts val="0"/>
                </a:spcBef>
                <a:spcAft>
                  <a:spcPts val="0"/>
                </a:spcAft>
                <a:buClrTx/>
                <a:buSzTx/>
                <a:buFont typeface="Arial"/>
                <a:buChar char="•"/>
                <a:tabLst/>
                <a:defRPr/>
              </a:pPr>
              <a:r>
                <a:rPr kumimoji="0" lang="en-US" sz="2199" b="0" i="0" u="none" strike="noStrike" kern="1200" cap="none" spc="0" normalizeH="0" baseline="0" noProof="0">
                  <a:ln>
                    <a:noFill/>
                  </a:ln>
                  <a:solidFill>
                    <a:srgbClr val="F6FFFB"/>
                  </a:solidFill>
                  <a:effectLst/>
                  <a:uLnTx/>
                  <a:uFillTx/>
                  <a:latin typeface="Open Sauce"/>
                  <a:ea typeface="+mn-ea"/>
                  <a:cs typeface="+mn-cs"/>
                </a:rPr>
                <a:t>D</a:t>
              </a:r>
              <a:r>
                <a:rPr kumimoji="0" lang="en-US" sz="2199" b="0" i="0" u="none" strike="noStrike" kern="1200" cap="none" spc="0" normalizeH="0" baseline="0" noProof="0">
                  <a:ln>
                    <a:noFill/>
                  </a:ln>
                  <a:solidFill>
                    <a:srgbClr val="F6FFFB"/>
                  </a:solidFill>
                  <a:effectLst/>
                  <a:uLnTx/>
                  <a:uFillTx/>
                  <a:latin typeface="Arimo"/>
                  <a:ea typeface="+mn-ea"/>
                  <a:cs typeface="+mn-cs"/>
                </a:rPr>
                <a:t>ata: Disease information improving, dermatologist location, information of dermatologist advice, skin care recommendation from dermatologist</a:t>
              </a:r>
            </a:p>
            <a:p>
              <a:pPr marL="0" marR="0" lvl="0" indent="0" algn="just" defTabSz="914400" rtl="0" eaLnBrk="1" fontAlgn="auto" latinLnBrk="0" hangingPunct="1">
                <a:lnSpc>
                  <a:spcPts val="3079"/>
                </a:lnSpc>
                <a:spcBef>
                  <a:spcPts val="0"/>
                </a:spcBef>
                <a:spcAft>
                  <a:spcPts val="0"/>
                </a:spcAft>
                <a:buClrTx/>
                <a:buSzTx/>
                <a:buFontTx/>
                <a:buNone/>
                <a:tabLst/>
                <a:defRPr/>
              </a:pPr>
              <a:endParaRPr kumimoji="0" lang="en-US" sz="2199" b="0" i="0" u="none" strike="noStrike" kern="1200" cap="none" spc="0" normalizeH="0" baseline="0" noProof="0">
                <a:ln>
                  <a:noFill/>
                </a:ln>
                <a:solidFill>
                  <a:srgbClr val="F6FFFB"/>
                </a:solidFill>
                <a:effectLst/>
                <a:uLnTx/>
                <a:uFillTx/>
                <a:latin typeface="Arimo"/>
                <a:ea typeface="+mn-ea"/>
                <a:cs typeface="+mn-c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512" b="28354"/>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6179359" y="503806"/>
            <a:ext cx="1079941" cy="1049788"/>
          </a:xfrm>
          <a:prstGeom prst="rect">
            <a:avLst/>
          </a:prstGeom>
        </p:spPr>
      </p:pic>
      <p:sp>
        <p:nvSpPr>
          <p:cNvPr id="4" name="TextBox 4"/>
          <p:cNvSpPr txBox="1"/>
          <p:nvPr/>
        </p:nvSpPr>
        <p:spPr>
          <a:xfrm>
            <a:off x="1028700" y="6106795"/>
            <a:ext cx="8404081" cy="2425700"/>
          </a:xfrm>
          <a:prstGeom prst="rect">
            <a:avLst/>
          </a:prstGeom>
        </p:spPr>
        <p:txBody>
          <a:bodyPr lIns="0" tIns="0" rIns="0" bIns="0" rtlCol="0" anchor="t">
            <a:spAutoFit/>
          </a:bodyPr>
          <a:lstStyle/>
          <a:p>
            <a:pPr>
              <a:lnSpc>
                <a:spcPts val="18700"/>
              </a:lnSpc>
            </a:pPr>
            <a:r>
              <a:rPr lang="en-US" sz="17000" spc="-170">
                <a:solidFill>
                  <a:srgbClr val="F6FFFB"/>
                </a:solidFill>
                <a:latin typeface="Open Sauce Bold"/>
              </a:rPr>
              <a:t>Skinsis</a:t>
            </a:r>
          </a:p>
        </p:txBody>
      </p:sp>
      <p:sp>
        <p:nvSpPr>
          <p:cNvPr id="5" name="TextBox 5"/>
          <p:cNvSpPr txBox="1"/>
          <p:nvPr/>
        </p:nvSpPr>
        <p:spPr>
          <a:xfrm>
            <a:off x="1028700" y="8446770"/>
            <a:ext cx="9109665" cy="811530"/>
          </a:xfrm>
          <a:prstGeom prst="rect">
            <a:avLst/>
          </a:prstGeom>
        </p:spPr>
        <p:txBody>
          <a:bodyPr lIns="0" tIns="0" rIns="0" bIns="0" rtlCol="0" anchor="t">
            <a:spAutoFit/>
          </a:bodyPr>
          <a:lstStyle/>
          <a:p>
            <a:pPr algn="ctr">
              <a:lnSpc>
                <a:spcPts val="6719"/>
              </a:lnSpc>
              <a:spcBef>
                <a:spcPct val="0"/>
              </a:spcBef>
            </a:pPr>
            <a:r>
              <a:rPr lang="en-US" sz="4800">
                <a:solidFill>
                  <a:srgbClr val="F6FFFB"/>
                </a:solidFill>
                <a:latin typeface="Open Sauce Bold"/>
              </a:rPr>
              <a:t>Application Creation Process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1824831"/>
            <a:ext cx="18288000" cy="0"/>
          </a:xfrm>
          <a:prstGeom prst="line">
            <a:avLst/>
          </a:prstGeom>
          <a:ln w="9525" cap="rnd">
            <a:solidFill>
              <a:srgbClr val="4A9D75"/>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9392239" y="4725072"/>
            <a:ext cx="7618821" cy="3976333"/>
          </a:xfrm>
          <a:prstGeom prst="rect">
            <a:avLst/>
          </a:prstGeom>
        </p:spPr>
      </p:pic>
      <p:pic>
        <p:nvPicPr>
          <p:cNvPr id="4" name="Picture 4"/>
          <p:cNvPicPr>
            <a:picLocks noChangeAspect="1"/>
          </p:cNvPicPr>
          <p:nvPr/>
        </p:nvPicPr>
        <p:blipFill>
          <a:blip r:embed="rId3"/>
          <a:srcRect/>
          <a:stretch>
            <a:fillRect/>
          </a:stretch>
        </p:blipFill>
        <p:spPr>
          <a:xfrm>
            <a:off x="353167" y="4455276"/>
            <a:ext cx="2141140" cy="1376447"/>
          </a:xfrm>
          <a:prstGeom prst="rect">
            <a:avLst/>
          </a:prstGeom>
        </p:spPr>
      </p:pic>
      <p:pic>
        <p:nvPicPr>
          <p:cNvPr id="5" name="Picture 5"/>
          <p:cNvPicPr>
            <a:picLocks noChangeAspect="1"/>
          </p:cNvPicPr>
          <p:nvPr/>
        </p:nvPicPr>
        <p:blipFill>
          <a:blip r:embed="rId4"/>
          <a:srcRect/>
          <a:stretch>
            <a:fillRect/>
          </a:stretch>
        </p:blipFill>
        <p:spPr>
          <a:xfrm>
            <a:off x="2860202" y="4588300"/>
            <a:ext cx="2442882" cy="1110401"/>
          </a:xfrm>
          <a:prstGeom prst="rect">
            <a:avLst/>
          </a:prstGeom>
        </p:spPr>
      </p:pic>
      <p:pic>
        <p:nvPicPr>
          <p:cNvPr id="6" name="Picture 6"/>
          <p:cNvPicPr>
            <a:picLocks noChangeAspect="1"/>
          </p:cNvPicPr>
          <p:nvPr/>
        </p:nvPicPr>
        <p:blipFill>
          <a:blip r:embed="rId5"/>
          <a:srcRect/>
          <a:stretch>
            <a:fillRect/>
          </a:stretch>
        </p:blipFill>
        <p:spPr>
          <a:xfrm>
            <a:off x="5665034" y="4725575"/>
            <a:ext cx="2470494" cy="835850"/>
          </a:xfrm>
          <a:prstGeom prst="rect">
            <a:avLst/>
          </a:prstGeom>
        </p:spPr>
      </p:pic>
      <p:sp>
        <p:nvSpPr>
          <p:cNvPr id="7" name="TextBox 7"/>
          <p:cNvSpPr txBox="1"/>
          <p:nvPr/>
        </p:nvSpPr>
        <p:spPr>
          <a:xfrm>
            <a:off x="1028700" y="962025"/>
            <a:ext cx="6451967" cy="523875"/>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a:rPr>
              <a:t>Dataset</a:t>
            </a:r>
          </a:p>
        </p:txBody>
      </p:sp>
      <p:sp>
        <p:nvSpPr>
          <p:cNvPr id="8" name="TextBox 8"/>
          <p:cNvSpPr txBox="1"/>
          <p:nvPr/>
        </p:nvSpPr>
        <p:spPr>
          <a:xfrm>
            <a:off x="1028700" y="455295"/>
            <a:ext cx="6451967" cy="573405"/>
          </a:xfrm>
          <a:prstGeom prst="rect">
            <a:avLst/>
          </a:prstGeom>
        </p:spPr>
        <p:txBody>
          <a:bodyPr lIns="0" tIns="0" rIns="0" bIns="0" rtlCol="0" anchor="t">
            <a:spAutoFit/>
          </a:bodyPr>
          <a:lstStyle/>
          <a:p>
            <a:pPr>
              <a:lnSpc>
                <a:spcPts val="4619"/>
              </a:lnSpc>
              <a:spcBef>
                <a:spcPct val="0"/>
              </a:spcBef>
            </a:pPr>
            <a:r>
              <a:rPr lang="en-US" sz="3299">
                <a:solidFill>
                  <a:srgbClr val="4A9D75"/>
                </a:solidFill>
                <a:latin typeface="Open Sauce Bold"/>
              </a:rPr>
              <a:t>Machine Learning</a:t>
            </a:r>
          </a:p>
        </p:txBody>
      </p:sp>
      <p:sp>
        <p:nvSpPr>
          <p:cNvPr id="9" name="TextBox 9"/>
          <p:cNvSpPr txBox="1"/>
          <p:nvPr/>
        </p:nvSpPr>
        <p:spPr>
          <a:xfrm>
            <a:off x="663527" y="2674736"/>
            <a:ext cx="7182312" cy="1780540"/>
          </a:xfrm>
          <a:prstGeom prst="rect">
            <a:avLst/>
          </a:prstGeom>
        </p:spPr>
        <p:txBody>
          <a:bodyPr lIns="0" tIns="0" rIns="0" bIns="0" rtlCol="0" anchor="t">
            <a:spAutoFit/>
          </a:bodyPr>
          <a:lstStyle/>
          <a:p>
            <a:pPr>
              <a:lnSpc>
                <a:spcPts val="4759"/>
              </a:lnSpc>
            </a:pPr>
            <a:r>
              <a:rPr lang="en-US" sz="3399">
                <a:solidFill>
                  <a:srgbClr val="4A9D75"/>
                </a:solidFill>
                <a:latin typeface="Open Sans Light Bold"/>
              </a:rPr>
              <a:t>Data collected from various website such as:</a:t>
            </a:r>
          </a:p>
          <a:p>
            <a:pPr>
              <a:lnSpc>
                <a:spcPts val="4759"/>
              </a:lnSpc>
            </a:pPr>
            <a:endParaRPr lang="en-US" sz="3399">
              <a:solidFill>
                <a:srgbClr val="4A9D75"/>
              </a:solidFill>
              <a:latin typeface="Open Sans Light Bold"/>
            </a:endParaRPr>
          </a:p>
        </p:txBody>
      </p:sp>
      <p:sp>
        <p:nvSpPr>
          <p:cNvPr id="10" name="TextBox 10"/>
          <p:cNvSpPr txBox="1"/>
          <p:nvPr/>
        </p:nvSpPr>
        <p:spPr>
          <a:xfrm>
            <a:off x="9144000" y="2684261"/>
            <a:ext cx="8115300" cy="1825841"/>
          </a:xfrm>
          <a:prstGeom prst="rect">
            <a:avLst/>
          </a:prstGeom>
        </p:spPr>
        <p:txBody>
          <a:bodyPr lIns="0" tIns="0" rIns="0" bIns="0" rtlCol="0" anchor="t">
            <a:spAutoFit/>
          </a:bodyPr>
          <a:lstStyle/>
          <a:p>
            <a:pPr algn="just">
              <a:lnSpc>
                <a:spcPts val="4888"/>
              </a:lnSpc>
            </a:pPr>
            <a:r>
              <a:rPr lang="en-US" sz="3491">
                <a:solidFill>
                  <a:srgbClr val="4A9D75"/>
                </a:solidFill>
                <a:latin typeface="Open Sans Light"/>
              </a:rPr>
              <a:t>Data contain</a:t>
            </a:r>
            <a:r>
              <a:rPr lang="en-US" sz="3491">
                <a:solidFill>
                  <a:srgbClr val="4A9D75"/>
                </a:solidFill>
                <a:latin typeface="Open Sans Light Bold"/>
              </a:rPr>
              <a:t> 5 labeled image of skin disease</a:t>
            </a:r>
            <a:r>
              <a:rPr lang="en-US" sz="3491">
                <a:solidFill>
                  <a:srgbClr val="4A9D75"/>
                </a:solidFill>
                <a:latin typeface="Open Sans Light"/>
              </a:rPr>
              <a:t> which have been published to kaggle</a:t>
            </a:r>
          </a:p>
        </p:txBody>
      </p:sp>
      <p:sp>
        <p:nvSpPr>
          <p:cNvPr id="11" name="TextBox 11"/>
          <p:cNvSpPr txBox="1"/>
          <p:nvPr/>
        </p:nvSpPr>
        <p:spPr>
          <a:xfrm>
            <a:off x="220949" y="8634730"/>
            <a:ext cx="15249781" cy="1180465"/>
          </a:xfrm>
          <a:prstGeom prst="rect">
            <a:avLst/>
          </a:prstGeom>
        </p:spPr>
        <p:txBody>
          <a:bodyPr lIns="0" tIns="0" rIns="0" bIns="0" rtlCol="0" anchor="t">
            <a:spAutoFit/>
          </a:bodyPr>
          <a:lstStyle/>
          <a:p>
            <a:pPr>
              <a:lnSpc>
                <a:spcPts val="4759"/>
              </a:lnSpc>
            </a:pPr>
            <a:r>
              <a:rPr lang="en-US" sz="3399">
                <a:solidFill>
                  <a:srgbClr val="4A9D75"/>
                </a:solidFill>
                <a:latin typeface="Open Sans Light Bold"/>
              </a:rPr>
              <a:t>Dataset can be downloaded here: </a:t>
            </a:r>
            <a:r>
              <a:rPr lang="en-US" sz="3399">
                <a:solidFill>
                  <a:srgbClr val="4A9D75"/>
                </a:solidFill>
                <a:latin typeface="Open Sans Light"/>
              </a:rPr>
              <a:t>https://www.kaggle.com/datasets/ikomanggg28/skin-disease-on-facial-skin</a:t>
            </a:r>
          </a:p>
        </p:txBody>
      </p:sp>
      <p:sp>
        <p:nvSpPr>
          <p:cNvPr id="12" name="TextBox 12"/>
          <p:cNvSpPr txBox="1"/>
          <p:nvPr/>
        </p:nvSpPr>
        <p:spPr>
          <a:xfrm>
            <a:off x="406248" y="6136524"/>
            <a:ext cx="2034977" cy="396239"/>
          </a:xfrm>
          <a:prstGeom prst="rect">
            <a:avLst/>
          </a:prstGeom>
        </p:spPr>
        <p:txBody>
          <a:bodyPr lIns="0" tIns="0" rIns="0" bIns="0" rtlCol="0" anchor="t">
            <a:spAutoFit/>
          </a:bodyPr>
          <a:lstStyle/>
          <a:p>
            <a:pPr algn="ctr">
              <a:lnSpc>
                <a:spcPts val="3360"/>
              </a:lnSpc>
            </a:pPr>
            <a:r>
              <a:rPr lang="en-US" sz="2400">
                <a:solidFill>
                  <a:srgbClr val="4A9D75"/>
                </a:solidFill>
                <a:latin typeface="Open Sans Light"/>
              </a:rPr>
              <a:t>dermnetnz.org</a:t>
            </a:r>
          </a:p>
        </p:txBody>
      </p:sp>
      <p:sp>
        <p:nvSpPr>
          <p:cNvPr id="13" name="TextBox 13"/>
          <p:cNvSpPr txBox="1"/>
          <p:nvPr/>
        </p:nvSpPr>
        <p:spPr>
          <a:xfrm>
            <a:off x="3317162" y="6136524"/>
            <a:ext cx="1528961" cy="396239"/>
          </a:xfrm>
          <a:prstGeom prst="rect">
            <a:avLst/>
          </a:prstGeom>
        </p:spPr>
        <p:txBody>
          <a:bodyPr lIns="0" tIns="0" rIns="0" bIns="0" rtlCol="0" anchor="t">
            <a:spAutoFit/>
          </a:bodyPr>
          <a:lstStyle/>
          <a:p>
            <a:pPr algn="ctr">
              <a:lnSpc>
                <a:spcPts val="3360"/>
              </a:lnSpc>
            </a:pPr>
            <a:r>
              <a:rPr lang="en-US" sz="2400">
                <a:solidFill>
                  <a:srgbClr val="4A9D75"/>
                </a:solidFill>
                <a:latin typeface="Open Sans Light"/>
              </a:rPr>
              <a:t>kaggle.com</a:t>
            </a:r>
          </a:p>
        </p:txBody>
      </p:sp>
      <p:sp>
        <p:nvSpPr>
          <p:cNvPr id="14" name="TextBox 14"/>
          <p:cNvSpPr txBox="1"/>
          <p:nvPr/>
        </p:nvSpPr>
        <p:spPr>
          <a:xfrm>
            <a:off x="6111690" y="6136524"/>
            <a:ext cx="1577181" cy="396239"/>
          </a:xfrm>
          <a:prstGeom prst="rect">
            <a:avLst/>
          </a:prstGeom>
        </p:spPr>
        <p:txBody>
          <a:bodyPr lIns="0" tIns="0" rIns="0" bIns="0" rtlCol="0" anchor="t">
            <a:spAutoFit/>
          </a:bodyPr>
          <a:lstStyle/>
          <a:p>
            <a:pPr algn="ctr">
              <a:lnSpc>
                <a:spcPts val="3360"/>
              </a:lnSpc>
            </a:pPr>
            <a:r>
              <a:rPr lang="en-US" sz="2400">
                <a:solidFill>
                  <a:srgbClr val="4A9D75"/>
                </a:solidFill>
                <a:latin typeface="Open Sans Light"/>
              </a:rPr>
              <a:t>google.com</a:t>
            </a:r>
          </a:p>
        </p:txBody>
      </p:sp>
      <p:pic>
        <p:nvPicPr>
          <p:cNvPr id="15" name="Picture 15"/>
          <p:cNvPicPr>
            <a:picLocks noChangeAspect="1"/>
          </p:cNvPicPr>
          <p:nvPr/>
        </p:nvPicPr>
        <p:blipFill>
          <a:blip r:embed="rId6"/>
          <a:srcRect/>
          <a:stretch>
            <a:fillRect/>
          </a:stretch>
        </p:blipFill>
        <p:spPr>
          <a:xfrm>
            <a:off x="16143621" y="503806"/>
            <a:ext cx="1115679" cy="10497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1824831"/>
            <a:ext cx="18288000" cy="0"/>
          </a:xfrm>
          <a:prstGeom prst="line">
            <a:avLst/>
          </a:prstGeom>
          <a:ln w="9525" cap="rnd">
            <a:solidFill>
              <a:srgbClr val="4A9D75"/>
            </a:solidFill>
            <a:prstDash val="solid"/>
            <a:headEnd type="none" w="sm" len="sm"/>
            <a:tailEnd type="none" w="sm" len="sm"/>
          </a:ln>
        </p:spPr>
      </p:sp>
      <p:sp>
        <p:nvSpPr>
          <p:cNvPr id="3" name="TextBox 3"/>
          <p:cNvSpPr txBox="1"/>
          <p:nvPr/>
        </p:nvSpPr>
        <p:spPr>
          <a:xfrm>
            <a:off x="1028700" y="481330"/>
            <a:ext cx="6451967" cy="547370"/>
          </a:xfrm>
          <a:prstGeom prst="rect">
            <a:avLst/>
          </a:prstGeom>
        </p:spPr>
        <p:txBody>
          <a:bodyPr lIns="0" tIns="0" rIns="0" bIns="0" rtlCol="0" anchor="t">
            <a:spAutoFit/>
          </a:bodyPr>
          <a:lstStyle/>
          <a:p>
            <a:pPr>
              <a:lnSpc>
                <a:spcPts val="4479"/>
              </a:lnSpc>
              <a:spcBef>
                <a:spcPct val="0"/>
              </a:spcBef>
            </a:pPr>
            <a:r>
              <a:rPr lang="en-US" sz="3199">
                <a:solidFill>
                  <a:srgbClr val="4A9D75"/>
                </a:solidFill>
                <a:latin typeface="Open Sauce Bold"/>
              </a:rPr>
              <a:t>Machine Learning</a:t>
            </a:r>
          </a:p>
        </p:txBody>
      </p:sp>
      <p:pic>
        <p:nvPicPr>
          <p:cNvPr id="4" name="Picture 4"/>
          <p:cNvPicPr>
            <a:picLocks noChangeAspect="1"/>
          </p:cNvPicPr>
          <p:nvPr/>
        </p:nvPicPr>
        <p:blipFill>
          <a:blip r:embed="rId2"/>
          <a:srcRect/>
          <a:stretch>
            <a:fillRect/>
          </a:stretch>
        </p:blipFill>
        <p:spPr>
          <a:xfrm>
            <a:off x="16143621" y="503806"/>
            <a:ext cx="1115679" cy="1049788"/>
          </a:xfrm>
          <a:prstGeom prst="rect">
            <a:avLst/>
          </a:prstGeom>
        </p:spPr>
      </p:pic>
      <p:pic>
        <p:nvPicPr>
          <p:cNvPr id="5" name="Picture 5"/>
          <p:cNvPicPr>
            <a:picLocks noChangeAspect="1"/>
          </p:cNvPicPr>
          <p:nvPr/>
        </p:nvPicPr>
        <p:blipFill>
          <a:blip r:embed="rId3"/>
          <a:srcRect/>
          <a:stretch>
            <a:fillRect/>
          </a:stretch>
        </p:blipFill>
        <p:spPr>
          <a:xfrm>
            <a:off x="1028700" y="3078035"/>
            <a:ext cx="8543358" cy="5032109"/>
          </a:xfrm>
          <a:prstGeom prst="rect">
            <a:avLst/>
          </a:prstGeom>
        </p:spPr>
      </p:pic>
      <p:sp>
        <p:nvSpPr>
          <p:cNvPr id="6" name="TextBox 6"/>
          <p:cNvSpPr txBox="1"/>
          <p:nvPr/>
        </p:nvSpPr>
        <p:spPr>
          <a:xfrm>
            <a:off x="1028700" y="1006224"/>
            <a:ext cx="7167912" cy="547370"/>
          </a:xfrm>
          <a:prstGeom prst="rect">
            <a:avLst/>
          </a:prstGeom>
        </p:spPr>
        <p:txBody>
          <a:bodyPr lIns="0" tIns="0" rIns="0" bIns="0" rtlCol="0" anchor="t">
            <a:spAutoFit/>
          </a:bodyPr>
          <a:lstStyle/>
          <a:p>
            <a:pPr>
              <a:lnSpc>
                <a:spcPts val="4479"/>
              </a:lnSpc>
              <a:spcBef>
                <a:spcPct val="0"/>
              </a:spcBef>
            </a:pPr>
            <a:r>
              <a:rPr lang="en-US" sz="3199">
                <a:solidFill>
                  <a:srgbClr val="4A9D75"/>
                </a:solidFill>
                <a:latin typeface="Open Sauce Bold"/>
              </a:rPr>
              <a:t>Transfer Learning with Mobile net</a:t>
            </a:r>
          </a:p>
        </p:txBody>
      </p:sp>
      <p:sp>
        <p:nvSpPr>
          <p:cNvPr id="7" name="TextBox 7"/>
          <p:cNvSpPr txBox="1"/>
          <p:nvPr/>
        </p:nvSpPr>
        <p:spPr>
          <a:xfrm>
            <a:off x="9945876" y="5960035"/>
            <a:ext cx="6887469" cy="1607184"/>
          </a:xfrm>
          <a:prstGeom prst="rect">
            <a:avLst/>
          </a:prstGeom>
        </p:spPr>
        <p:txBody>
          <a:bodyPr lIns="0" tIns="0" rIns="0" bIns="0" rtlCol="0" anchor="t">
            <a:spAutoFit/>
          </a:bodyPr>
          <a:lstStyle/>
          <a:p>
            <a:pPr>
              <a:lnSpc>
                <a:spcPts val="4340"/>
              </a:lnSpc>
            </a:pPr>
            <a:r>
              <a:rPr lang="en-US" sz="3100">
                <a:solidFill>
                  <a:srgbClr val="4A9D75"/>
                </a:solidFill>
                <a:latin typeface="Open Sans Bold"/>
              </a:rPr>
              <a:t>This Machine Learning model using CNN Architecture which will process the image and classify it.</a:t>
            </a:r>
          </a:p>
        </p:txBody>
      </p:sp>
      <p:sp>
        <p:nvSpPr>
          <p:cNvPr id="8" name="AutoShape 8"/>
          <p:cNvSpPr/>
          <p:nvPr/>
        </p:nvSpPr>
        <p:spPr>
          <a:xfrm>
            <a:off x="0" y="9248775"/>
            <a:ext cx="18288000" cy="0"/>
          </a:xfrm>
          <a:prstGeom prst="line">
            <a:avLst/>
          </a:prstGeom>
          <a:ln w="9525" cap="rnd">
            <a:solidFill>
              <a:srgbClr val="4A9D75"/>
            </a:solidFill>
            <a:prstDash val="solid"/>
            <a:headEnd type="none" w="sm" len="sm"/>
            <a:tailEnd type="none" w="sm" len="sm"/>
          </a:ln>
        </p:spPr>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38747" y="3004544"/>
            <a:ext cx="1901727" cy="213895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sp>
        <p:nvSpPr>
          <p:cNvPr id="2" name="AutoShape 2"/>
          <p:cNvSpPr/>
          <p:nvPr/>
        </p:nvSpPr>
        <p:spPr>
          <a:xfrm>
            <a:off x="0" y="9248775"/>
            <a:ext cx="18288000" cy="0"/>
          </a:xfrm>
          <a:prstGeom prst="line">
            <a:avLst/>
          </a:prstGeom>
          <a:ln w="9525" cap="rnd">
            <a:solidFill>
              <a:srgbClr val="F6FFFB"/>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613014" y="3196818"/>
            <a:ext cx="13645824" cy="525194"/>
          </a:xfrm>
          <a:prstGeom prst="rect">
            <a:avLst/>
          </a:prstGeom>
        </p:spPr>
      </p:pic>
      <p:sp>
        <p:nvSpPr>
          <p:cNvPr id="4" name="TextBox 4"/>
          <p:cNvSpPr txBox="1"/>
          <p:nvPr/>
        </p:nvSpPr>
        <p:spPr>
          <a:xfrm>
            <a:off x="1234348" y="1615301"/>
            <a:ext cx="16403155" cy="1233174"/>
          </a:xfrm>
          <a:prstGeom prst="rect">
            <a:avLst/>
          </a:prstGeom>
        </p:spPr>
        <p:txBody>
          <a:bodyPr lIns="0" tIns="0" rIns="0" bIns="0" rtlCol="0" anchor="t">
            <a:spAutoFit/>
          </a:bodyPr>
          <a:lstStyle/>
          <a:p>
            <a:pPr algn="ctr">
              <a:lnSpc>
                <a:spcPts val="9460"/>
              </a:lnSpc>
            </a:pPr>
            <a:r>
              <a:rPr lang="en-US" sz="8600" spc="-86">
                <a:solidFill>
                  <a:srgbClr val="F6FFFB"/>
                </a:solidFill>
                <a:latin typeface="Open Sauce Bold"/>
              </a:rPr>
              <a:t>Result Machine Learning</a:t>
            </a:r>
          </a:p>
        </p:txBody>
      </p:sp>
      <p:grpSp>
        <p:nvGrpSpPr>
          <p:cNvPr id="5" name="Group 5"/>
          <p:cNvGrpSpPr/>
          <p:nvPr/>
        </p:nvGrpSpPr>
        <p:grpSpPr>
          <a:xfrm>
            <a:off x="2008105" y="5172727"/>
            <a:ext cx="3583610" cy="1458456"/>
            <a:chOff x="0" y="0"/>
            <a:chExt cx="4778147" cy="1944609"/>
          </a:xfrm>
        </p:grpSpPr>
        <p:sp>
          <p:nvSpPr>
            <p:cNvPr id="6" name="TextBox 6"/>
            <p:cNvSpPr txBox="1"/>
            <p:nvPr/>
          </p:nvSpPr>
          <p:spPr>
            <a:xfrm>
              <a:off x="0" y="1032535"/>
              <a:ext cx="4778147" cy="912073"/>
            </a:xfrm>
            <a:prstGeom prst="rect">
              <a:avLst/>
            </a:prstGeom>
          </p:spPr>
          <p:txBody>
            <a:bodyPr lIns="0" tIns="0" rIns="0" bIns="0" rtlCol="0" anchor="t">
              <a:spAutoFit/>
            </a:bodyPr>
            <a:lstStyle/>
            <a:p>
              <a:pPr algn="ctr">
                <a:lnSpc>
                  <a:spcPts val="5739"/>
                </a:lnSpc>
                <a:spcBef>
                  <a:spcPct val="0"/>
                </a:spcBef>
              </a:pPr>
              <a:r>
                <a:rPr lang="en-US" sz="4099">
                  <a:solidFill>
                    <a:srgbClr val="F6FFFB"/>
                  </a:solidFill>
                  <a:latin typeface="Open Sauce"/>
                </a:rPr>
                <a:t>99.12%</a:t>
              </a:r>
            </a:p>
          </p:txBody>
        </p:sp>
        <p:sp>
          <p:nvSpPr>
            <p:cNvPr id="7" name="TextBox 7"/>
            <p:cNvSpPr txBox="1"/>
            <p:nvPr/>
          </p:nvSpPr>
          <p:spPr>
            <a:xfrm>
              <a:off x="0" y="-66675"/>
              <a:ext cx="4778147" cy="676275"/>
            </a:xfrm>
            <a:prstGeom prst="rect">
              <a:avLst/>
            </a:prstGeom>
          </p:spPr>
          <p:txBody>
            <a:bodyPr lIns="0" tIns="0" rIns="0" bIns="0" rtlCol="0" anchor="t">
              <a:spAutoFit/>
            </a:bodyPr>
            <a:lstStyle/>
            <a:p>
              <a:pPr algn="ctr">
                <a:lnSpc>
                  <a:spcPts val="4200"/>
                </a:lnSpc>
                <a:spcBef>
                  <a:spcPct val="0"/>
                </a:spcBef>
              </a:pPr>
              <a:r>
                <a:rPr lang="en-US" sz="3000">
                  <a:solidFill>
                    <a:srgbClr val="F6FFFB"/>
                  </a:solidFill>
                  <a:latin typeface="Open Sauce Bold"/>
                </a:rPr>
                <a:t>Train Accuracy</a:t>
              </a:r>
            </a:p>
          </p:txBody>
        </p:sp>
      </p:grpSp>
      <p:grpSp>
        <p:nvGrpSpPr>
          <p:cNvPr id="8" name="Group 8"/>
          <p:cNvGrpSpPr/>
          <p:nvPr/>
        </p:nvGrpSpPr>
        <p:grpSpPr>
          <a:xfrm>
            <a:off x="7106191" y="5143500"/>
            <a:ext cx="4075618" cy="1458456"/>
            <a:chOff x="0" y="0"/>
            <a:chExt cx="5434158" cy="1944609"/>
          </a:xfrm>
        </p:grpSpPr>
        <p:sp>
          <p:nvSpPr>
            <p:cNvPr id="9" name="TextBox 9"/>
            <p:cNvSpPr txBox="1"/>
            <p:nvPr/>
          </p:nvSpPr>
          <p:spPr>
            <a:xfrm>
              <a:off x="0" y="1032535"/>
              <a:ext cx="5434158" cy="912073"/>
            </a:xfrm>
            <a:prstGeom prst="rect">
              <a:avLst/>
            </a:prstGeom>
          </p:spPr>
          <p:txBody>
            <a:bodyPr lIns="0" tIns="0" rIns="0" bIns="0" rtlCol="0" anchor="t">
              <a:spAutoFit/>
            </a:bodyPr>
            <a:lstStyle/>
            <a:p>
              <a:pPr algn="ctr">
                <a:lnSpc>
                  <a:spcPts val="5739"/>
                </a:lnSpc>
                <a:spcBef>
                  <a:spcPct val="0"/>
                </a:spcBef>
              </a:pPr>
              <a:r>
                <a:rPr lang="en-US" sz="4099">
                  <a:solidFill>
                    <a:srgbClr val="F6FFFB"/>
                  </a:solidFill>
                  <a:latin typeface="Open Sauce"/>
                </a:rPr>
                <a:t>85%</a:t>
              </a:r>
            </a:p>
          </p:txBody>
        </p:sp>
        <p:sp>
          <p:nvSpPr>
            <p:cNvPr id="10" name="TextBox 10"/>
            <p:cNvSpPr txBox="1"/>
            <p:nvPr/>
          </p:nvSpPr>
          <p:spPr>
            <a:xfrm>
              <a:off x="0" y="-66675"/>
              <a:ext cx="5434158" cy="676275"/>
            </a:xfrm>
            <a:prstGeom prst="rect">
              <a:avLst/>
            </a:prstGeom>
          </p:spPr>
          <p:txBody>
            <a:bodyPr lIns="0" tIns="0" rIns="0" bIns="0" rtlCol="0" anchor="t">
              <a:spAutoFit/>
            </a:bodyPr>
            <a:lstStyle/>
            <a:p>
              <a:pPr algn="ctr">
                <a:lnSpc>
                  <a:spcPts val="4200"/>
                </a:lnSpc>
                <a:spcBef>
                  <a:spcPct val="0"/>
                </a:spcBef>
              </a:pPr>
              <a:r>
                <a:rPr lang="en-US" sz="3000">
                  <a:solidFill>
                    <a:srgbClr val="F6FFFB"/>
                  </a:solidFill>
                  <a:latin typeface="Open Sauce Bold"/>
                </a:rPr>
                <a:t>Validation Accuracy</a:t>
              </a:r>
            </a:p>
          </p:txBody>
        </p:sp>
      </p:grpSp>
      <p:grpSp>
        <p:nvGrpSpPr>
          <p:cNvPr id="11" name="Group 11"/>
          <p:cNvGrpSpPr/>
          <p:nvPr/>
        </p:nvGrpSpPr>
        <p:grpSpPr>
          <a:xfrm>
            <a:off x="2613014" y="7241477"/>
            <a:ext cx="2373523" cy="1524479"/>
            <a:chOff x="0" y="0"/>
            <a:chExt cx="3164698" cy="2032638"/>
          </a:xfrm>
        </p:grpSpPr>
        <p:sp>
          <p:nvSpPr>
            <p:cNvPr id="12" name="TextBox 12"/>
            <p:cNvSpPr txBox="1"/>
            <p:nvPr/>
          </p:nvSpPr>
          <p:spPr>
            <a:xfrm>
              <a:off x="0" y="1120567"/>
              <a:ext cx="3164698" cy="912072"/>
            </a:xfrm>
            <a:prstGeom prst="rect">
              <a:avLst/>
            </a:prstGeom>
          </p:spPr>
          <p:txBody>
            <a:bodyPr lIns="0" tIns="0" rIns="0" bIns="0" rtlCol="0" anchor="t">
              <a:spAutoFit/>
            </a:bodyPr>
            <a:lstStyle/>
            <a:p>
              <a:pPr algn="ctr">
                <a:lnSpc>
                  <a:spcPts val="5740"/>
                </a:lnSpc>
                <a:spcBef>
                  <a:spcPct val="0"/>
                </a:spcBef>
              </a:pPr>
              <a:r>
                <a:rPr lang="en-US" sz="4100">
                  <a:solidFill>
                    <a:srgbClr val="F6FFFB"/>
                  </a:solidFill>
                  <a:latin typeface="Open Sauce"/>
                </a:rPr>
                <a:t>0.0243</a:t>
              </a:r>
            </a:p>
          </p:txBody>
        </p:sp>
        <p:sp>
          <p:nvSpPr>
            <p:cNvPr id="13" name="TextBox 13"/>
            <p:cNvSpPr txBox="1"/>
            <p:nvPr/>
          </p:nvSpPr>
          <p:spPr>
            <a:xfrm>
              <a:off x="0" y="-57150"/>
              <a:ext cx="3164698" cy="666750"/>
            </a:xfrm>
            <a:prstGeom prst="rect">
              <a:avLst/>
            </a:prstGeom>
          </p:spPr>
          <p:txBody>
            <a:bodyPr lIns="0" tIns="0" rIns="0" bIns="0" rtlCol="0" anchor="t">
              <a:spAutoFit/>
            </a:bodyPr>
            <a:lstStyle/>
            <a:p>
              <a:pPr algn="ctr">
                <a:lnSpc>
                  <a:spcPts val="4199"/>
                </a:lnSpc>
                <a:spcBef>
                  <a:spcPct val="0"/>
                </a:spcBef>
              </a:pPr>
              <a:r>
                <a:rPr lang="en-US" sz="2999">
                  <a:solidFill>
                    <a:srgbClr val="F6FFFB"/>
                  </a:solidFill>
                  <a:latin typeface="Open Sauce Bold"/>
                </a:rPr>
                <a:t>Train Loss</a:t>
              </a:r>
            </a:p>
          </p:txBody>
        </p:sp>
      </p:grpSp>
      <p:grpSp>
        <p:nvGrpSpPr>
          <p:cNvPr id="14" name="Group 14"/>
          <p:cNvGrpSpPr/>
          <p:nvPr/>
        </p:nvGrpSpPr>
        <p:grpSpPr>
          <a:xfrm>
            <a:off x="7352059" y="7212251"/>
            <a:ext cx="3583610" cy="1553705"/>
            <a:chOff x="0" y="0"/>
            <a:chExt cx="4778147" cy="2071607"/>
          </a:xfrm>
        </p:grpSpPr>
        <p:sp>
          <p:nvSpPr>
            <p:cNvPr id="15" name="TextBox 15"/>
            <p:cNvSpPr txBox="1"/>
            <p:nvPr/>
          </p:nvSpPr>
          <p:spPr>
            <a:xfrm>
              <a:off x="0" y="1159535"/>
              <a:ext cx="4778147" cy="912072"/>
            </a:xfrm>
            <a:prstGeom prst="rect">
              <a:avLst/>
            </a:prstGeom>
          </p:spPr>
          <p:txBody>
            <a:bodyPr lIns="0" tIns="0" rIns="0" bIns="0" rtlCol="0" anchor="t">
              <a:spAutoFit/>
            </a:bodyPr>
            <a:lstStyle/>
            <a:p>
              <a:pPr algn="ctr">
                <a:lnSpc>
                  <a:spcPts val="5740"/>
                </a:lnSpc>
                <a:spcBef>
                  <a:spcPct val="0"/>
                </a:spcBef>
              </a:pPr>
              <a:r>
                <a:rPr lang="en-US" sz="4100">
                  <a:solidFill>
                    <a:srgbClr val="F6FFFB"/>
                  </a:solidFill>
                  <a:latin typeface="Open Sauce"/>
                </a:rPr>
                <a:t>1.02101</a:t>
              </a:r>
            </a:p>
          </p:txBody>
        </p:sp>
        <p:sp>
          <p:nvSpPr>
            <p:cNvPr id="16" name="TextBox 16"/>
            <p:cNvSpPr txBox="1"/>
            <p:nvPr/>
          </p:nvSpPr>
          <p:spPr>
            <a:xfrm>
              <a:off x="0" y="-66675"/>
              <a:ext cx="4778147" cy="676275"/>
            </a:xfrm>
            <a:prstGeom prst="rect">
              <a:avLst/>
            </a:prstGeom>
          </p:spPr>
          <p:txBody>
            <a:bodyPr lIns="0" tIns="0" rIns="0" bIns="0" rtlCol="0" anchor="t">
              <a:spAutoFit/>
            </a:bodyPr>
            <a:lstStyle/>
            <a:p>
              <a:pPr algn="ctr">
                <a:lnSpc>
                  <a:spcPts val="4200"/>
                </a:lnSpc>
                <a:spcBef>
                  <a:spcPct val="0"/>
                </a:spcBef>
              </a:pPr>
              <a:r>
                <a:rPr lang="en-US" sz="3000">
                  <a:solidFill>
                    <a:srgbClr val="F6FFFB"/>
                  </a:solidFill>
                  <a:latin typeface="Open Sauce Bold"/>
                </a:rPr>
                <a:t>Validation Loss</a:t>
              </a:r>
            </a:p>
          </p:txBody>
        </p:sp>
      </p:grpSp>
      <p:grpSp>
        <p:nvGrpSpPr>
          <p:cNvPr id="17" name="Group 17"/>
          <p:cNvGrpSpPr/>
          <p:nvPr/>
        </p:nvGrpSpPr>
        <p:grpSpPr>
          <a:xfrm>
            <a:off x="12936467" y="7212251"/>
            <a:ext cx="2528533" cy="1553705"/>
            <a:chOff x="0" y="0"/>
            <a:chExt cx="3371378" cy="2071607"/>
          </a:xfrm>
        </p:grpSpPr>
        <p:sp>
          <p:nvSpPr>
            <p:cNvPr id="18" name="TextBox 18"/>
            <p:cNvSpPr txBox="1"/>
            <p:nvPr/>
          </p:nvSpPr>
          <p:spPr>
            <a:xfrm>
              <a:off x="0" y="1159535"/>
              <a:ext cx="3371378" cy="912072"/>
            </a:xfrm>
            <a:prstGeom prst="rect">
              <a:avLst/>
            </a:prstGeom>
          </p:spPr>
          <p:txBody>
            <a:bodyPr lIns="0" tIns="0" rIns="0" bIns="0" rtlCol="0" anchor="t">
              <a:spAutoFit/>
            </a:bodyPr>
            <a:lstStyle/>
            <a:p>
              <a:pPr algn="ctr">
                <a:lnSpc>
                  <a:spcPts val="5740"/>
                </a:lnSpc>
                <a:spcBef>
                  <a:spcPct val="0"/>
                </a:spcBef>
              </a:pPr>
              <a:r>
                <a:rPr lang="en-US" sz="4100">
                  <a:solidFill>
                    <a:srgbClr val="F6FFFB"/>
                  </a:solidFill>
                  <a:latin typeface="Open Sauce"/>
                </a:rPr>
                <a:t>1.5469</a:t>
              </a:r>
            </a:p>
          </p:txBody>
        </p:sp>
        <p:sp>
          <p:nvSpPr>
            <p:cNvPr id="19" name="TextBox 19"/>
            <p:cNvSpPr txBox="1"/>
            <p:nvPr/>
          </p:nvSpPr>
          <p:spPr>
            <a:xfrm>
              <a:off x="0" y="-66675"/>
              <a:ext cx="3371378" cy="676275"/>
            </a:xfrm>
            <a:prstGeom prst="rect">
              <a:avLst/>
            </a:prstGeom>
          </p:spPr>
          <p:txBody>
            <a:bodyPr lIns="0" tIns="0" rIns="0" bIns="0" rtlCol="0" anchor="t">
              <a:spAutoFit/>
            </a:bodyPr>
            <a:lstStyle/>
            <a:p>
              <a:pPr algn="ctr">
                <a:lnSpc>
                  <a:spcPts val="4200"/>
                </a:lnSpc>
                <a:spcBef>
                  <a:spcPct val="0"/>
                </a:spcBef>
              </a:pPr>
              <a:r>
                <a:rPr lang="en-US" sz="3000">
                  <a:solidFill>
                    <a:srgbClr val="F6FFFB"/>
                  </a:solidFill>
                  <a:latin typeface="Open Sauce Bold"/>
                </a:rPr>
                <a:t> Test Loss</a:t>
              </a:r>
            </a:p>
          </p:txBody>
        </p:sp>
      </p:grpSp>
      <p:grpSp>
        <p:nvGrpSpPr>
          <p:cNvPr id="20" name="Group 20"/>
          <p:cNvGrpSpPr/>
          <p:nvPr/>
        </p:nvGrpSpPr>
        <p:grpSpPr>
          <a:xfrm>
            <a:off x="12691674" y="5143500"/>
            <a:ext cx="3018391" cy="1458456"/>
            <a:chOff x="0" y="0"/>
            <a:chExt cx="4024521" cy="1944609"/>
          </a:xfrm>
        </p:grpSpPr>
        <p:sp>
          <p:nvSpPr>
            <p:cNvPr id="21" name="TextBox 21"/>
            <p:cNvSpPr txBox="1"/>
            <p:nvPr/>
          </p:nvSpPr>
          <p:spPr>
            <a:xfrm>
              <a:off x="0" y="1032535"/>
              <a:ext cx="4024521" cy="912073"/>
            </a:xfrm>
            <a:prstGeom prst="rect">
              <a:avLst/>
            </a:prstGeom>
          </p:spPr>
          <p:txBody>
            <a:bodyPr lIns="0" tIns="0" rIns="0" bIns="0" rtlCol="0" anchor="t">
              <a:spAutoFit/>
            </a:bodyPr>
            <a:lstStyle/>
            <a:p>
              <a:pPr algn="ctr">
                <a:lnSpc>
                  <a:spcPts val="5739"/>
                </a:lnSpc>
                <a:spcBef>
                  <a:spcPct val="0"/>
                </a:spcBef>
              </a:pPr>
              <a:r>
                <a:rPr lang="en-US" sz="4099">
                  <a:solidFill>
                    <a:srgbClr val="F6FFFB"/>
                  </a:solidFill>
                  <a:latin typeface="Open Sauce"/>
                </a:rPr>
                <a:t>75.68%</a:t>
              </a:r>
            </a:p>
          </p:txBody>
        </p:sp>
        <p:sp>
          <p:nvSpPr>
            <p:cNvPr id="22" name="TextBox 22"/>
            <p:cNvSpPr txBox="1"/>
            <p:nvPr/>
          </p:nvSpPr>
          <p:spPr>
            <a:xfrm>
              <a:off x="0" y="-66675"/>
              <a:ext cx="4024521" cy="676275"/>
            </a:xfrm>
            <a:prstGeom prst="rect">
              <a:avLst/>
            </a:prstGeom>
          </p:spPr>
          <p:txBody>
            <a:bodyPr lIns="0" tIns="0" rIns="0" bIns="0" rtlCol="0" anchor="t">
              <a:spAutoFit/>
            </a:bodyPr>
            <a:lstStyle/>
            <a:p>
              <a:pPr algn="ctr">
                <a:lnSpc>
                  <a:spcPts val="4200"/>
                </a:lnSpc>
                <a:spcBef>
                  <a:spcPct val="0"/>
                </a:spcBef>
              </a:pPr>
              <a:r>
                <a:rPr lang="en-US" sz="3000">
                  <a:solidFill>
                    <a:srgbClr val="F6FFFB"/>
                  </a:solidFill>
                  <a:latin typeface="Open Sauce Bold"/>
                </a:rPr>
                <a:t>Test Accuracy</a:t>
              </a:r>
            </a:p>
          </p:txBody>
        </p:sp>
      </p:grpSp>
      <p:pic>
        <p:nvPicPr>
          <p:cNvPr id="23" name="Picture 23"/>
          <p:cNvPicPr>
            <a:picLocks noChangeAspect="1"/>
          </p:cNvPicPr>
          <p:nvPr/>
        </p:nvPicPr>
        <p:blipFill>
          <a:blip r:embed="rId3"/>
          <a:srcRect/>
          <a:stretch>
            <a:fillRect/>
          </a:stretch>
        </p:blipFill>
        <p:spPr>
          <a:xfrm>
            <a:off x="16179359" y="503806"/>
            <a:ext cx="1079941" cy="1049788"/>
          </a:xfrm>
          <a:prstGeom prst="rect">
            <a:avLst/>
          </a:prstGeom>
        </p:spPr>
      </p:pic>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59475" y="4074437"/>
            <a:ext cx="1080871" cy="841115"/>
          </a:xfrm>
          <a:prstGeom prst="rect">
            <a:avLst/>
          </a:prstGeom>
        </p:spPr>
      </p:pic>
      <p:pic>
        <p:nvPicPr>
          <p:cNvPr id="25" name="Picture 2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734912" y="4074437"/>
            <a:ext cx="818175" cy="841115"/>
          </a:xfrm>
          <a:prstGeom prst="rect">
            <a:avLst/>
          </a:prstGeom>
        </p:spPr>
      </p:pic>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19718" y="4074437"/>
            <a:ext cx="762302" cy="80473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4024649"/>
            <a:ext cx="18288000" cy="0"/>
          </a:xfrm>
          <a:prstGeom prst="line">
            <a:avLst/>
          </a:prstGeom>
          <a:ln w="9525" cap="rnd">
            <a:solidFill>
              <a:srgbClr val="4A9D75"/>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6143621" y="503806"/>
            <a:ext cx="1115679" cy="1049788"/>
          </a:xfrm>
          <a:prstGeom prst="rect">
            <a:avLst/>
          </a:prstGeom>
        </p:spPr>
      </p:pic>
      <p:grpSp>
        <p:nvGrpSpPr>
          <p:cNvPr id="4" name="Group 4"/>
          <p:cNvGrpSpPr/>
          <p:nvPr/>
        </p:nvGrpSpPr>
        <p:grpSpPr>
          <a:xfrm>
            <a:off x="1685412" y="4526386"/>
            <a:ext cx="2884064" cy="288406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9D75"/>
            </a:solidFill>
          </p:spPr>
        </p:sp>
      </p:grpSp>
      <p:grpSp>
        <p:nvGrpSpPr>
          <p:cNvPr id="6" name="Group 6"/>
          <p:cNvGrpSpPr/>
          <p:nvPr/>
        </p:nvGrpSpPr>
        <p:grpSpPr>
          <a:xfrm>
            <a:off x="5655454" y="4526386"/>
            <a:ext cx="2884064" cy="288406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9D75"/>
            </a:solidFill>
          </p:spPr>
        </p:sp>
      </p:grpSp>
      <p:pic>
        <p:nvPicPr>
          <p:cNvPr id="8" name="Picture 8"/>
          <p:cNvPicPr>
            <a:picLocks noChangeAspect="1"/>
          </p:cNvPicPr>
          <p:nvPr/>
        </p:nvPicPr>
        <p:blipFill>
          <a:blip r:embed="rId3"/>
          <a:srcRect/>
          <a:stretch>
            <a:fillRect/>
          </a:stretch>
        </p:blipFill>
        <p:spPr>
          <a:xfrm>
            <a:off x="2067441" y="4908416"/>
            <a:ext cx="2120004" cy="2120004"/>
          </a:xfrm>
          <a:prstGeom prst="rect">
            <a:avLst/>
          </a:prstGeom>
        </p:spPr>
      </p:pic>
      <p:pic>
        <p:nvPicPr>
          <p:cNvPr id="9" name="Picture 9"/>
          <p:cNvPicPr>
            <a:picLocks noChangeAspect="1"/>
          </p:cNvPicPr>
          <p:nvPr/>
        </p:nvPicPr>
        <p:blipFill>
          <a:blip r:embed="rId4"/>
          <a:srcRect/>
          <a:stretch>
            <a:fillRect/>
          </a:stretch>
        </p:blipFill>
        <p:spPr>
          <a:xfrm>
            <a:off x="6214840" y="5081667"/>
            <a:ext cx="1765292" cy="1773503"/>
          </a:xfrm>
          <a:prstGeom prst="rect">
            <a:avLst/>
          </a:prstGeom>
        </p:spPr>
      </p:pic>
      <p:grpSp>
        <p:nvGrpSpPr>
          <p:cNvPr id="10" name="Group 10"/>
          <p:cNvGrpSpPr/>
          <p:nvPr/>
        </p:nvGrpSpPr>
        <p:grpSpPr>
          <a:xfrm>
            <a:off x="13595282" y="4526386"/>
            <a:ext cx="2884064" cy="288406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9D75"/>
            </a:solidFill>
          </p:spPr>
        </p:sp>
      </p:grpSp>
      <p:pic>
        <p:nvPicPr>
          <p:cNvPr id="12" name="Picture 12"/>
          <p:cNvPicPr>
            <a:picLocks noChangeAspect="1"/>
          </p:cNvPicPr>
          <p:nvPr/>
        </p:nvPicPr>
        <p:blipFill>
          <a:blip r:embed="rId5"/>
          <a:srcRect/>
          <a:stretch>
            <a:fillRect/>
          </a:stretch>
        </p:blipFill>
        <p:spPr>
          <a:xfrm>
            <a:off x="13872835" y="5161286"/>
            <a:ext cx="2328957" cy="1747293"/>
          </a:xfrm>
          <a:prstGeom prst="rect">
            <a:avLst/>
          </a:prstGeom>
        </p:spPr>
      </p:pic>
      <p:sp>
        <p:nvSpPr>
          <p:cNvPr id="13" name="TextBox 13"/>
          <p:cNvSpPr txBox="1"/>
          <p:nvPr/>
        </p:nvSpPr>
        <p:spPr>
          <a:xfrm>
            <a:off x="1685412" y="1295400"/>
            <a:ext cx="16237639" cy="1088397"/>
          </a:xfrm>
          <a:prstGeom prst="rect">
            <a:avLst/>
          </a:prstGeom>
        </p:spPr>
        <p:txBody>
          <a:bodyPr lIns="0" tIns="0" rIns="0" bIns="0" rtlCol="0" anchor="t">
            <a:spAutoFit/>
          </a:bodyPr>
          <a:lstStyle/>
          <a:p>
            <a:pPr>
              <a:lnSpc>
                <a:spcPts val="8470"/>
              </a:lnSpc>
            </a:pPr>
            <a:r>
              <a:rPr lang="en-US" sz="7700" spc="-77">
                <a:solidFill>
                  <a:srgbClr val="4A9D75"/>
                </a:solidFill>
                <a:latin typeface="Open Sauce Bold"/>
              </a:rPr>
              <a:t>Cloud Computing Service</a:t>
            </a:r>
          </a:p>
        </p:txBody>
      </p:sp>
      <p:sp>
        <p:nvSpPr>
          <p:cNvPr id="14" name="TextBox 14"/>
          <p:cNvSpPr txBox="1"/>
          <p:nvPr/>
        </p:nvSpPr>
        <p:spPr>
          <a:xfrm>
            <a:off x="1362143" y="7769225"/>
            <a:ext cx="3530600" cy="1307281"/>
          </a:xfrm>
          <a:prstGeom prst="rect">
            <a:avLst/>
          </a:prstGeom>
        </p:spPr>
        <p:txBody>
          <a:bodyPr lIns="0" tIns="0" rIns="0" bIns="0" rtlCol="0" anchor="t">
            <a:spAutoFit/>
          </a:bodyPr>
          <a:lstStyle/>
          <a:p>
            <a:pPr algn="ctr">
              <a:lnSpc>
                <a:spcPts val="3499"/>
              </a:lnSpc>
            </a:pPr>
            <a:r>
              <a:rPr lang="en-US" sz="2499" dirty="0">
                <a:solidFill>
                  <a:srgbClr val="4A9D75"/>
                </a:solidFill>
                <a:latin typeface="Open Sauce Bold"/>
              </a:rPr>
              <a:t>SERVERLESS</a:t>
            </a:r>
          </a:p>
          <a:p>
            <a:pPr algn="ctr">
              <a:lnSpc>
                <a:spcPts val="3499"/>
              </a:lnSpc>
            </a:pPr>
            <a:r>
              <a:rPr lang="en-US" sz="2499" dirty="0">
                <a:solidFill>
                  <a:srgbClr val="4A9D75"/>
                </a:solidFill>
                <a:latin typeface="Arimo"/>
              </a:rPr>
              <a:t>Cloud Run</a:t>
            </a:r>
          </a:p>
          <a:p>
            <a:pPr algn="ctr">
              <a:lnSpc>
                <a:spcPts val="3500"/>
              </a:lnSpc>
              <a:spcBef>
                <a:spcPct val="0"/>
              </a:spcBef>
            </a:pPr>
            <a:endParaRPr lang="en-US" sz="2499" dirty="0">
              <a:solidFill>
                <a:srgbClr val="4A9D75"/>
              </a:solidFill>
              <a:latin typeface="Arimo"/>
            </a:endParaRPr>
          </a:p>
        </p:txBody>
      </p:sp>
      <p:sp>
        <p:nvSpPr>
          <p:cNvPr id="15" name="TextBox 15"/>
          <p:cNvSpPr txBox="1"/>
          <p:nvPr/>
        </p:nvSpPr>
        <p:spPr>
          <a:xfrm>
            <a:off x="5332186" y="7800975"/>
            <a:ext cx="3530600" cy="860425"/>
          </a:xfrm>
          <a:prstGeom prst="rect">
            <a:avLst/>
          </a:prstGeom>
        </p:spPr>
        <p:txBody>
          <a:bodyPr lIns="0" tIns="0" rIns="0" bIns="0" rtlCol="0" anchor="t">
            <a:spAutoFit/>
          </a:bodyPr>
          <a:lstStyle/>
          <a:p>
            <a:pPr algn="ctr">
              <a:lnSpc>
                <a:spcPts val="3499"/>
              </a:lnSpc>
            </a:pPr>
            <a:r>
              <a:rPr lang="en-US" sz="2499">
                <a:solidFill>
                  <a:srgbClr val="4A9D75"/>
                </a:solidFill>
                <a:latin typeface="Open Sauce Bold"/>
              </a:rPr>
              <a:t>STORAGE</a:t>
            </a:r>
          </a:p>
          <a:p>
            <a:pPr algn="ctr">
              <a:lnSpc>
                <a:spcPts val="3500"/>
              </a:lnSpc>
              <a:spcBef>
                <a:spcPct val="0"/>
              </a:spcBef>
            </a:pPr>
            <a:r>
              <a:rPr lang="en-US" sz="2500">
                <a:solidFill>
                  <a:srgbClr val="4A9D75"/>
                </a:solidFill>
                <a:latin typeface="Arimo"/>
              </a:rPr>
              <a:t>Cloud Storage</a:t>
            </a:r>
          </a:p>
        </p:txBody>
      </p:sp>
      <p:sp>
        <p:nvSpPr>
          <p:cNvPr id="16" name="TextBox 16"/>
          <p:cNvSpPr txBox="1"/>
          <p:nvPr/>
        </p:nvSpPr>
        <p:spPr>
          <a:xfrm>
            <a:off x="13270850" y="7769225"/>
            <a:ext cx="3540707" cy="860425"/>
          </a:xfrm>
          <a:prstGeom prst="rect">
            <a:avLst/>
          </a:prstGeom>
        </p:spPr>
        <p:txBody>
          <a:bodyPr lIns="0" tIns="0" rIns="0" bIns="0" rtlCol="0" anchor="t">
            <a:spAutoFit/>
          </a:bodyPr>
          <a:lstStyle/>
          <a:p>
            <a:pPr algn="ctr">
              <a:lnSpc>
                <a:spcPts val="3499"/>
              </a:lnSpc>
            </a:pPr>
            <a:r>
              <a:rPr lang="en-US" sz="2499">
                <a:solidFill>
                  <a:srgbClr val="4A9D75"/>
                </a:solidFill>
                <a:latin typeface="Open Sauce Bold"/>
              </a:rPr>
              <a:t>API</a:t>
            </a:r>
          </a:p>
          <a:p>
            <a:pPr algn="ctr">
              <a:lnSpc>
                <a:spcPts val="3500"/>
              </a:lnSpc>
              <a:spcBef>
                <a:spcPct val="0"/>
              </a:spcBef>
            </a:pPr>
            <a:r>
              <a:rPr lang="en-US" sz="2500">
                <a:solidFill>
                  <a:srgbClr val="4A9D75"/>
                </a:solidFill>
                <a:latin typeface="Open Sauce"/>
              </a:rPr>
              <a:t>FLASK</a:t>
            </a:r>
          </a:p>
        </p:txBody>
      </p:sp>
      <p:grpSp>
        <p:nvGrpSpPr>
          <p:cNvPr id="17" name="Group 17"/>
          <p:cNvGrpSpPr/>
          <p:nvPr/>
        </p:nvGrpSpPr>
        <p:grpSpPr>
          <a:xfrm>
            <a:off x="9625368" y="4526386"/>
            <a:ext cx="2884064" cy="2884064"/>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9D75"/>
            </a:solidFill>
          </p:spPr>
        </p:sp>
      </p:grpSp>
      <p:pic>
        <p:nvPicPr>
          <p:cNvPr id="19" name="Picture 19"/>
          <p:cNvPicPr>
            <a:picLocks noChangeAspect="1"/>
          </p:cNvPicPr>
          <p:nvPr/>
        </p:nvPicPr>
        <p:blipFill>
          <a:blip r:embed="rId6"/>
          <a:srcRect/>
          <a:stretch>
            <a:fillRect/>
          </a:stretch>
        </p:blipFill>
        <p:spPr>
          <a:xfrm>
            <a:off x="10288127" y="5201670"/>
            <a:ext cx="1558545" cy="1543022"/>
          </a:xfrm>
          <a:prstGeom prst="rect">
            <a:avLst/>
          </a:prstGeom>
        </p:spPr>
      </p:pic>
      <p:sp>
        <p:nvSpPr>
          <p:cNvPr id="20" name="TextBox 20"/>
          <p:cNvSpPr txBox="1"/>
          <p:nvPr/>
        </p:nvSpPr>
        <p:spPr>
          <a:xfrm>
            <a:off x="9302100" y="7769225"/>
            <a:ext cx="3530600" cy="1298575"/>
          </a:xfrm>
          <a:prstGeom prst="rect">
            <a:avLst/>
          </a:prstGeom>
        </p:spPr>
        <p:txBody>
          <a:bodyPr lIns="0" tIns="0" rIns="0" bIns="0" rtlCol="0" anchor="t">
            <a:spAutoFit/>
          </a:bodyPr>
          <a:lstStyle/>
          <a:p>
            <a:pPr algn="ctr">
              <a:lnSpc>
                <a:spcPts val="3499"/>
              </a:lnSpc>
            </a:pPr>
            <a:r>
              <a:rPr lang="en-US" sz="2499">
                <a:solidFill>
                  <a:srgbClr val="4A9D75"/>
                </a:solidFill>
                <a:latin typeface="Open Sauce Bold"/>
              </a:rPr>
              <a:t>FIREWALL</a:t>
            </a:r>
          </a:p>
          <a:p>
            <a:pPr algn="ctr">
              <a:lnSpc>
                <a:spcPts val="3500"/>
              </a:lnSpc>
              <a:spcBef>
                <a:spcPct val="0"/>
              </a:spcBef>
            </a:pPr>
            <a:r>
              <a:rPr lang="en-US" sz="2500">
                <a:solidFill>
                  <a:srgbClr val="4A9D75"/>
                </a:solidFill>
                <a:latin typeface="Open Sauce"/>
              </a:rPr>
              <a:t>VIRTUAL PRIVATE CLOUD</a:t>
            </a:r>
          </a:p>
        </p:txBody>
      </p:sp>
      <p:pic>
        <p:nvPicPr>
          <p:cNvPr id="21" name="Picture 21"/>
          <p:cNvPicPr>
            <a:picLocks noChangeAspect="1"/>
          </p:cNvPicPr>
          <p:nvPr/>
        </p:nvPicPr>
        <p:blipFill>
          <a:blip r:embed="rId7"/>
          <a:srcRect/>
          <a:stretch>
            <a:fillRect/>
          </a:stretch>
        </p:blipFill>
        <p:spPr>
          <a:xfrm>
            <a:off x="995515" y="1219200"/>
            <a:ext cx="6383860" cy="42559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sp>
        <p:nvSpPr>
          <p:cNvPr id="2" name="AutoShape 2"/>
          <p:cNvSpPr/>
          <p:nvPr/>
        </p:nvSpPr>
        <p:spPr>
          <a:xfrm>
            <a:off x="0" y="9248775"/>
            <a:ext cx="18288000" cy="0"/>
          </a:xfrm>
          <a:prstGeom prst="line">
            <a:avLst/>
          </a:prstGeom>
          <a:ln w="9525" cap="rnd">
            <a:solidFill>
              <a:srgbClr val="F6FFFB"/>
            </a:solidFill>
            <a:prstDash val="solid"/>
            <a:headEnd type="none" w="sm" len="sm"/>
            <a:tailEnd type="none" w="sm" len="sm"/>
          </a:ln>
        </p:spPr>
      </p:sp>
      <p:sp>
        <p:nvSpPr>
          <p:cNvPr id="3" name="TextBox 3"/>
          <p:cNvSpPr txBox="1"/>
          <p:nvPr/>
        </p:nvSpPr>
        <p:spPr>
          <a:xfrm>
            <a:off x="1028700" y="1629794"/>
            <a:ext cx="16237639" cy="2015498"/>
          </a:xfrm>
          <a:prstGeom prst="rect">
            <a:avLst/>
          </a:prstGeom>
        </p:spPr>
        <p:txBody>
          <a:bodyPr lIns="0" tIns="0" rIns="0" bIns="0" rtlCol="0" anchor="t">
            <a:spAutoFit/>
          </a:bodyPr>
          <a:lstStyle/>
          <a:p>
            <a:pPr>
              <a:lnSpc>
                <a:spcPts val="7920"/>
              </a:lnSpc>
            </a:pPr>
            <a:r>
              <a:rPr lang="en-US" sz="7200" spc="-72">
                <a:solidFill>
                  <a:srgbClr val="F6FFFB"/>
                </a:solidFill>
                <a:latin typeface="Open Sauce Bold"/>
              </a:rPr>
              <a:t>Designing Architecture Application</a:t>
            </a:r>
          </a:p>
          <a:p>
            <a:pPr>
              <a:lnSpc>
                <a:spcPts val="7920"/>
              </a:lnSpc>
            </a:pPr>
            <a:endParaRPr lang="en-US" sz="7200" spc="-72">
              <a:solidFill>
                <a:srgbClr val="F6FFFB"/>
              </a:solidFill>
              <a:latin typeface="Open Sauce Bold"/>
            </a:endParaRPr>
          </a:p>
        </p:txBody>
      </p:sp>
      <p:grpSp>
        <p:nvGrpSpPr>
          <p:cNvPr id="4" name="Group 4"/>
          <p:cNvGrpSpPr/>
          <p:nvPr/>
        </p:nvGrpSpPr>
        <p:grpSpPr>
          <a:xfrm>
            <a:off x="8149608" y="3645292"/>
            <a:ext cx="2884064" cy="288406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FFFB"/>
            </a:solidFill>
          </p:spPr>
        </p:sp>
      </p:grpSp>
      <p:pic>
        <p:nvPicPr>
          <p:cNvPr id="6" name="Picture 6"/>
          <p:cNvPicPr>
            <a:picLocks noChangeAspect="1"/>
          </p:cNvPicPr>
          <p:nvPr/>
        </p:nvPicPr>
        <p:blipFill>
          <a:blip r:embed="rId2"/>
          <a:srcRect/>
          <a:stretch>
            <a:fillRect/>
          </a:stretch>
        </p:blipFill>
        <p:spPr>
          <a:xfrm>
            <a:off x="8852446" y="4139639"/>
            <a:ext cx="1478388" cy="1895369"/>
          </a:xfrm>
          <a:prstGeom prst="rect">
            <a:avLst/>
          </a:prstGeom>
        </p:spPr>
      </p:pic>
      <p:sp>
        <p:nvSpPr>
          <p:cNvPr id="7" name="TextBox 7"/>
          <p:cNvSpPr txBox="1"/>
          <p:nvPr/>
        </p:nvSpPr>
        <p:spPr>
          <a:xfrm>
            <a:off x="1818222" y="7519955"/>
            <a:ext cx="15546835" cy="1417320"/>
          </a:xfrm>
          <a:prstGeom prst="rect">
            <a:avLst/>
          </a:prstGeom>
        </p:spPr>
        <p:txBody>
          <a:bodyPr lIns="0" tIns="0" rIns="0" bIns="0" rtlCol="0" anchor="t">
            <a:spAutoFit/>
          </a:bodyPr>
          <a:lstStyle/>
          <a:p>
            <a:pPr algn="just">
              <a:lnSpc>
                <a:spcPts val="3780"/>
              </a:lnSpc>
              <a:spcBef>
                <a:spcPct val="0"/>
              </a:spcBef>
            </a:pPr>
            <a:r>
              <a:rPr lang="en-US" sz="2700">
                <a:solidFill>
                  <a:srgbClr val="F6FFFB"/>
                </a:solidFill>
                <a:latin typeface="Open Sans"/>
              </a:rPr>
              <a:t>RESTful API is an implementation of the API (Application Programming Interface). And REST (Representational State Transfer) is an architectural communication method that uses the HTTP protocol for data exchange and this method is often applied in application development. </a:t>
            </a:r>
          </a:p>
        </p:txBody>
      </p:sp>
      <p:pic>
        <p:nvPicPr>
          <p:cNvPr id="8" name="Picture 8"/>
          <p:cNvPicPr>
            <a:picLocks noChangeAspect="1"/>
          </p:cNvPicPr>
          <p:nvPr/>
        </p:nvPicPr>
        <p:blipFill>
          <a:blip r:embed="rId3"/>
          <a:srcRect/>
          <a:stretch>
            <a:fillRect/>
          </a:stretch>
        </p:blipFill>
        <p:spPr>
          <a:xfrm>
            <a:off x="16179359" y="503806"/>
            <a:ext cx="1079941" cy="1049788"/>
          </a:xfrm>
          <a:prstGeom prst="rect">
            <a:avLst/>
          </a:prstGeom>
        </p:spPr>
      </p:pic>
      <p:sp>
        <p:nvSpPr>
          <p:cNvPr id="9" name="AutoShape 9"/>
          <p:cNvSpPr/>
          <p:nvPr/>
        </p:nvSpPr>
        <p:spPr>
          <a:xfrm>
            <a:off x="-291554" y="3084710"/>
            <a:ext cx="18288000" cy="0"/>
          </a:xfrm>
          <a:prstGeom prst="line">
            <a:avLst/>
          </a:prstGeom>
          <a:ln w="9525" cap="rnd">
            <a:solidFill>
              <a:srgbClr val="F6FFFB"/>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TextBox 2"/>
          <p:cNvSpPr txBox="1"/>
          <p:nvPr/>
        </p:nvSpPr>
        <p:spPr>
          <a:xfrm>
            <a:off x="1028700" y="3043108"/>
            <a:ext cx="9853271" cy="1431925"/>
          </a:xfrm>
          <a:prstGeom prst="rect">
            <a:avLst/>
          </a:prstGeom>
        </p:spPr>
        <p:txBody>
          <a:bodyPr lIns="0" tIns="0" rIns="0" bIns="0" rtlCol="0" anchor="t">
            <a:spAutoFit/>
          </a:bodyPr>
          <a:lstStyle/>
          <a:p>
            <a:pPr>
              <a:lnSpc>
                <a:spcPts val="11000"/>
              </a:lnSpc>
            </a:pPr>
            <a:r>
              <a:rPr lang="en-US" sz="10000" spc="-100">
                <a:solidFill>
                  <a:srgbClr val="4A9D75"/>
                </a:solidFill>
                <a:latin typeface="Open Sauce Bold"/>
              </a:rPr>
              <a:t>Problems</a:t>
            </a:r>
          </a:p>
        </p:txBody>
      </p:sp>
      <p:sp>
        <p:nvSpPr>
          <p:cNvPr id="3" name="TextBox 3"/>
          <p:cNvSpPr txBox="1"/>
          <p:nvPr/>
        </p:nvSpPr>
        <p:spPr>
          <a:xfrm>
            <a:off x="1028700" y="774700"/>
            <a:ext cx="6451967" cy="523875"/>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a:rPr>
              <a:t>What Skinsis is trying to solve</a:t>
            </a:r>
          </a:p>
        </p:txBody>
      </p:sp>
      <p:sp>
        <p:nvSpPr>
          <p:cNvPr id="4" name="AutoShape 4"/>
          <p:cNvSpPr/>
          <p:nvPr/>
        </p:nvSpPr>
        <p:spPr>
          <a:xfrm>
            <a:off x="0" y="1824831"/>
            <a:ext cx="18288000" cy="0"/>
          </a:xfrm>
          <a:prstGeom prst="line">
            <a:avLst/>
          </a:prstGeom>
          <a:ln w="9525" cap="rnd">
            <a:solidFill>
              <a:srgbClr val="4A9D75"/>
            </a:solidFill>
            <a:prstDash val="solid"/>
            <a:headEnd type="none" w="sm" len="sm"/>
            <a:tailEnd type="none" w="sm" len="sm"/>
          </a:ln>
        </p:spPr>
      </p:sp>
      <p:grpSp>
        <p:nvGrpSpPr>
          <p:cNvPr id="5" name="Group 5"/>
          <p:cNvGrpSpPr/>
          <p:nvPr/>
        </p:nvGrpSpPr>
        <p:grpSpPr>
          <a:xfrm>
            <a:off x="1028700" y="5738683"/>
            <a:ext cx="4214471" cy="2942177"/>
            <a:chOff x="0" y="0"/>
            <a:chExt cx="5619294" cy="3922903"/>
          </a:xfrm>
        </p:grpSpPr>
        <p:sp>
          <p:nvSpPr>
            <p:cNvPr id="6" name="TextBox 6"/>
            <p:cNvSpPr txBox="1"/>
            <p:nvPr/>
          </p:nvSpPr>
          <p:spPr>
            <a:xfrm>
              <a:off x="0" y="2927552"/>
              <a:ext cx="5619294" cy="995351"/>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Reported from Indonesia Health Profile Data 2010</a:t>
              </a:r>
            </a:p>
          </p:txBody>
        </p:sp>
        <p:sp>
          <p:nvSpPr>
            <p:cNvPr id="7" name="TextBox 7"/>
            <p:cNvSpPr txBox="1"/>
            <p:nvPr/>
          </p:nvSpPr>
          <p:spPr>
            <a:xfrm>
              <a:off x="0" y="-57150"/>
              <a:ext cx="5619294" cy="2603453"/>
            </a:xfrm>
            <a:prstGeom prst="rect">
              <a:avLst/>
            </a:prstGeom>
          </p:spPr>
          <p:txBody>
            <a:bodyPr lIns="0" tIns="0" rIns="0" bIns="0" rtlCol="0" anchor="t">
              <a:spAutoFit/>
            </a:bodyPr>
            <a:lstStyle/>
            <a:p>
              <a:pPr algn="just">
                <a:lnSpc>
                  <a:spcPts val="3920"/>
                </a:lnSpc>
                <a:spcBef>
                  <a:spcPct val="0"/>
                </a:spcBef>
              </a:pPr>
              <a:r>
                <a:rPr lang="en-US" sz="2800">
                  <a:solidFill>
                    <a:srgbClr val="4A9D75"/>
                  </a:solidFill>
                  <a:latin typeface="Open Sauce Bold"/>
                </a:rPr>
                <a:t>The third rank of the ten most diseases in outpatients in hospitals in Indonesia.</a:t>
              </a:r>
            </a:p>
          </p:txBody>
        </p:sp>
      </p:grpSp>
      <p:grpSp>
        <p:nvGrpSpPr>
          <p:cNvPr id="8" name="Group 8"/>
          <p:cNvGrpSpPr/>
          <p:nvPr/>
        </p:nvGrpSpPr>
        <p:grpSpPr>
          <a:xfrm>
            <a:off x="6667500" y="5738683"/>
            <a:ext cx="4214471" cy="2947063"/>
            <a:chOff x="0" y="0"/>
            <a:chExt cx="5619294" cy="3929418"/>
          </a:xfrm>
        </p:grpSpPr>
        <p:sp>
          <p:nvSpPr>
            <p:cNvPr id="9" name="TextBox 9"/>
            <p:cNvSpPr txBox="1"/>
            <p:nvPr/>
          </p:nvSpPr>
          <p:spPr>
            <a:xfrm>
              <a:off x="0" y="2413249"/>
              <a:ext cx="5619294" cy="1516168"/>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Finding the provider that's best for you is like hunting for a needle in a haystack</a:t>
              </a:r>
            </a:p>
          </p:txBody>
        </p:sp>
        <p:sp>
          <p:nvSpPr>
            <p:cNvPr id="10" name="TextBox 10"/>
            <p:cNvSpPr txBox="1"/>
            <p:nvPr/>
          </p:nvSpPr>
          <p:spPr>
            <a:xfrm>
              <a:off x="0" y="-66675"/>
              <a:ext cx="5619294" cy="2098675"/>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Getting to and from hospitals and clinics can be burdensome </a:t>
              </a:r>
            </a:p>
          </p:txBody>
        </p:sp>
      </p:grpSp>
      <p:grpSp>
        <p:nvGrpSpPr>
          <p:cNvPr id="11" name="Group 11"/>
          <p:cNvGrpSpPr/>
          <p:nvPr/>
        </p:nvGrpSpPr>
        <p:grpSpPr>
          <a:xfrm>
            <a:off x="12306300" y="5738683"/>
            <a:ext cx="4727085" cy="2478389"/>
            <a:chOff x="0" y="0"/>
            <a:chExt cx="6302781" cy="3304518"/>
          </a:xfrm>
        </p:grpSpPr>
        <p:sp>
          <p:nvSpPr>
            <p:cNvPr id="12" name="TextBox 12"/>
            <p:cNvSpPr txBox="1"/>
            <p:nvPr/>
          </p:nvSpPr>
          <p:spPr>
            <a:xfrm>
              <a:off x="0" y="2829809"/>
              <a:ext cx="6302781" cy="474710"/>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(Afifah, 2012)</a:t>
              </a:r>
            </a:p>
          </p:txBody>
        </p:sp>
        <p:sp>
          <p:nvSpPr>
            <p:cNvPr id="13" name="TextBox 13"/>
            <p:cNvSpPr txBox="1"/>
            <p:nvPr/>
          </p:nvSpPr>
          <p:spPr>
            <a:xfrm>
              <a:off x="0" y="-47625"/>
              <a:ext cx="6302781" cy="2496185"/>
            </a:xfrm>
            <a:prstGeom prst="rect">
              <a:avLst/>
            </a:prstGeom>
          </p:spPr>
          <p:txBody>
            <a:bodyPr lIns="0" tIns="0" rIns="0" bIns="0" rtlCol="0" anchor="t">
              <a:spAutoFit/>
            </a:bodyPr>
            <a:lstStyle/>
            <a:p>
              <a:pPr algn="just">
                <a:lnSpc>
                  <a:spcPts val="3780"/>
                </a:lnSpc>
                <a:spcBef>
                  <a:spcPct val="0"/>
                </a:spcBef>
              </a:pPr>
              <a:r>
                <a:rPr lang="en-US" sz="2700">
                  <a:solidFill>
                    <a:srgbClr val="4A9D75"/>
                  </a:solidFill>
                  <a:latin typeface="Open Sauce Bold"/>
                </a:rPr>
                <a:t>Occupational skin diseases and serious impacts and increase health costs and reduce quality of life</a:t>
              </a:r>
            </a:p>
          </p:txBody>
        </p:sp>
      </p:grpSp>
      <p:pic>
        <p:nvPicPr>
          <p:cNvPr id="14" name="Picture 14"/>
          <p:cNvPicPr>
            <a:picLocks noChangeAspect="1"/>
          </p:cNvPicPr>
          <p:nvPr/>
        </p:nvPicPr>
        <p:blipFill>
          <a:blip r:embed="rId2"/>
          <a:srcRect/>
          <a:stretch>
            <a:fillRect/>
          </a:stretch>
        </p:blipFill>
        <p:spPr>
          <a:xfrm>
            <a:off x="16143621" y="503806"/>
            <a:ext cx="1115679" cy="104978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2852999"/>
            <a:ext cx="18288000" cy="0"/>
          </a:xfrm>
          <a:prstGeom prst="line">
            <a:avLst/>
          </a:prstGeom>
          <a:ln w="9525" cap="rnd">
            <a:solidFill>
              <a:srgbClr val="4A9D75"/>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6143621" y="503806"/>
            <a:ext cx="1115679" cy="1049788"/>
          </a:xfrm>
          <a:prstGeom prst="rect">
            <a:avLst/>
          </a:prstGeom>
        </p:spPr>
      </p:pic>
      <p:pic>
        <p:nvPicPr>
          <p:cNvPr id="4" name="Picture 4"/>
          <p:cNvPicPr>
            <a:picLocks noChangeAspect="1"/>
          </p:cNvPicPr>
          <p:nvPr/>
        </p:nvPicPr>
        <p:blipFill>
          <a:blip r:embed="rId3"/>
          <a:srcRect/>
          <a:stretch>
            <a:fillRect/>
          </a:stretch>
        </p:blipFill>
        <p:spPr>
          <a:xfrm>
            <a:off x="1028700" y="1553594"/>
            <a:ext cx="6383860" cy="4255907"/>
          </a:xfrm>
          <a:prstGeom prst="rect">
            <a:avLst/>
          </a:prstGeom>
        </p:spPr>
      </p:pic>
      <p:pic>
        <p:nvPicPr>
          <p:cNvPr id="5" name="Picture 5"/>
          <p:cNvPicPr>
            <a:picLocks noChangeAspect="1"/>
          </p:cNvPicPr>
          <p:nvPr/>
        </p:nvPicPr>
        <p:blipFill>
          <a:blip r:embed="rId4"/>
          <a:srcRect/>
          <a:stretch>
            <a:fillRect/>
          </a:stretch>
        </p:blipFill>
        <p:spPr>
          <a:xfrm>
            <a:off x="1990041" y="4157924"/>
            <a:ext cx="15055995" cy="5382046"/>
          </a:xfrm>
          <a:prstGeom prst="rect">
            <a:avLst/>
          </a:prstGeom>
        </p:spPr>
      </p:pic>
      <p:pic>
        <p:nvPicPr>
          <p:cNvPr id="6" name="Picture 6"/>
          <p:cNvPicPr>
            <a:picLocks noChangeAspect="1"/>
          </p:cNvPicPr>
          <p:nvPr/>
        </p:nvPicPr>
        <p:blipFill>
          <a:blip r:embed="rId5"/>
          <a:srcRect l="1176"/>
          <a:stretch>
            <a:fillRect/>
          </a:stretch>
        </p:blipFill>
        <p:spPr>
          <a:xfrm>
            <a:off x="12428670" y="4920213"/>
            <a:ext cx="2459523" cy="1592841"/>
          </a:xfrm>
          <a:prstGeom prst="rect">
            <a:avLst/>
          </a:prstGeom>
        </p:spPr>
      </p:pic>
      <p:sp>
        <p:nvSpPr>
          <p:cNvPr id="7" name="TextBox 7"/>
          <p:cNvSpPr txBox="1"/>
          <p:nvPr/>
        </p:nvSpPr>
        <p:spPr>
          <a:xfrm>
            <a:off x="1685412" y="1295400"/>
            <a:ext cx="16237639" cy="1088397"/>
          </a:xfrm>
          <a:prstGeom prst="rect">
            <a:avLst/>
          </a:prstGeom>
        </p:spPr>
        <p:txBody>
          <a:bodyPr lIns="0" tIns="0" rIns="0" bIns="0" rtlCol="0" anchor="t">
            <a:spAutoFit/>
          </a:bodyPr>
          <a:lstStyle/>
          <a:p>
            <a:pPr>
              <a:lnSpc>
                <a:spcPts val="8470"/>
              </a:lnSpc>
            </a:pPr>
            <a:r>
              <a:rPr lang="en-US" sz="7700" spc="-77">
                <a:solidFill>
                  <a:srgbClr val="4A9D75"/>
                </a:solidFill>
                <a:latin typeface="Open Sauce Bold"/>
              </a:rPr>
              <a:t>Architecture Application</a:t>
            </a:r>
          </a:p>
        </p:txBody>
      </p:sp>
      <p:pic>
        <p:nvPicPr>
          <p:cNvPr id="8" name="Picture 8"/>
          <p:cNvPicPr>
            <a:picLocks noChangeAspect="1"/>
          </p:cNvPicPr>
          <p:nvPr/>
        </p:nvPicPr>
        <p:blipFill>
          <a:blip r:embed="rId6"/>
          <a:srcRect/>
          <a:stretch>
            <a:fillRect/>
          </a:stretch>
        </p:blipFill>
        <p:spPr>
          <a:xfrm>
            <a:off x="14840569" y="5137770"/>
            <a:ext cx="871433" cy="111722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pSp>
        <p:nvGrpSpPr>
          <p:cNvPr id="2" name="Group 2"/>
          <p:cNvGrpSpPr/>
          <p:nvPr/>
        </p:nvGrpSpPr>
        <p:grpSpPr>
          <a:xfrm>
            <a:off x="7692731" y="1992835"/>
            <a:ext cx="9900859" cy="6644510"/>
            <a:chOff x="0" y="0"/>
            <a:chExt cx="2607634" cy="1749994"/>
          </a:xfrm>
        </p:grpSpPr>
        <p:sp>
          <p:nvSpPr>
            <p:cNvPr id="3" name="Freeform 3"/>
            <p:cNvSpPr/>
            <p:nvPr/>
          </p:nvSpPr>
          <p:spPr>
            <a:xfrm>
              <a:off x="0" y="0"/>
              <a:ext cx="2607633" cy="1749995"/>
            </a:xfrm>
            <a:custGeom>
              <a:avLst/>
              <a:gdLst/>
              <a:ahLst/>
              <a:cxnLst/>
              <a:rect l="l" t="t" r="r" b="b"/>
              <a:pathLst>
                <a:path w="2607633" h="1749995">
                  <a:moveTo>
                    <a:pt x="13293" y="0"/>
                  </a:moveTo>
                  <a:lnTo>
                    <a:pt x="2594340" y="0"/>
                  </a:lnTo>
                  <a:cubicBezTo>
                    <a:pt x="2601682" y="0"/>
                    <a:pt x="2607633" y="5952"/>
                    <a:pt x="2607633" y="13293"/>
                  </a:cubicBezTo>
                  <a:lnTo>
                    <a:pt x="2607633" y="1736702"/>
                  </a:lnTo>
                  <a:cubicBezTo>
                    <a:pt x="2607633" y="1744043"/>
                    <a:pt x="2601682" y="1749995"/>
                    <a:pt x="2594340" y="1749995"/>
                  </a:cubicBezTo>
                  <a:lnTo>
                    <a:pt x="13293" y="1749995"/>
                  </a:lnTo>
                  <a:cubicBezTo>
                    <a:pt x="5952" y="1749995"/>
                    <a:pt x="0" y="1744043"/>
                    <a:pt x="0" y="1736702"/>
                  </a:cubicBezTo>
                  <a:lnTo>
                    <a:pt x="0" y="13293"/>
                  </a:lnTo>
                  <a:cubicBezTo>
                    <a:pt x="0" y="5952"/>
                    <a:pt x="5952" y="0"/>
                    <a:pt x="13293" y="0"/>
                  </a:cubicBezTo>
                  <a:close/>
                </a:path>
              </a:pathLst>
            </a:custGeom>
            <a:solidFill>
              <a:srgbClr val="FFFFFF"/>
            </a:solidFill>
            <a:ln>
              <a:solidFill>
                <a:srgbClr val="000000"/>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pic>
        <p:nvPicPr>
          <p:cNvPr id="5" name="Picture 5"/>
          <p:cNvPicPr>
            <a:picLocks noChangeAspect="1"/>
          </p:cNvPicPr>
          <p:nvPr/>
        </p:nvPicPr>
        <p:blipFill>
          <a:blip r:embed="rId2"/>
          <a:srcRect/>
          <a:stretch>
            <a:fillRect/>
          </a:stretch>
        </p:blipFill>
        <p:spPr>
          <a:xfrm>
            <a:off x="8124831" y="2502411"/>
            <a:ext cx="4167968" cy="2641089"/>
          </a:xfrm>
          <a:prstGeom prst="rect">
            <a:avLst/>
          </a:prstGeom>
        </p:spPr>
      </p:pic>
      <p:pic>
        <p:nvPicPr>
          <p:cNvPr id="6" name="Picture 6"/>
          <p:cNvPicPr>
            <a:picLocks noChangeAspect="1"/>
          </p:cNvPicPr>
          <p:nvPr/>
        </p:nvPicPr>
        <p:blipFill>
          <a:blip r:embed="rId3"/>
          <a:srcRect/>
          <a:stretch>
            <a:fillRect/>
          </a:stretch>
        </p:blipFill>
        <p:spPr>
          <a:xfrm>
            <a:off x="8124831" y="6143257"/>
            <a:ext cx="4167968" cy="1432739"/>
          </a:xfrm>
          <a:prstGeom prst="rect">
            <a:avLst/>
          </a:prstGeom>
        </p:spPr>
      </p:pic>
      <p:pic>
        <p:nvPicPr>
          <p:cNvPr id="7" name="Picture 7"/>
          <p:cNvPicPr>
            <a:picLocks noChangeAspect="1"/>
          </p:cNvPicPr>
          <p:nvPr/>
        </p:nvPicPr>
        <p:blipFill>
          <a:blip r:embed="rId4"/>
          <a:srcRect/>
          <a:stretch>
            <a:fillRect/>
          </a:stretch>
        </p:blipFill>
        <p:spPr>
          <a:xfrm>
            <a:off x="13143026" y="2823199"/>
            <a:ext cx="3999026" cy="1999513"/>
          </a:xfrm>
          <a:prstGeom prst="rect">
            <a:avLst/>
          </a:prstGeom>
        </p:spPr>
      </p:pic>
      <p:pic>
        <p:nvPicPr>
          <p:cNvPr id="8" name="Picture 8"/>
          <p:cNvPicPr>
            <a:picLocks noChangeAspect="1"/>
          </p:cNvPicPr>
          <p:nvPr/>
        </p:nvPicPr>
        <p:blipFill>
          <a:blip r:embed="rId5"/>
          <a:srcRect/>
          <a:stretch>
            <a:fillRect/>
          </a:stretch>
        </p:blipFill>
        <p:spPr>
          <a:xfrm>
            <a:off x="13143026" y="6287726"/>
            <a:ext cx="4017183" cy="893823"/>
          </a:xfrm>
          <a:prstGeom prst="rect">
            <a:avLst/>
          </a:prstGeom>
        </p:spPr>
      </p:pic>
      <p:grpSp>
        <p:nvGrpSpPr>
          <p:cNvPr id="9" name="Group 9"/>
          <p:cNvGrpSpPr/>
          <p:nvPr/>
        </p:nvGrpSpPr>
        <p:grpSpPr>
          <a:xfrm>
            <a:off x="1655375" y="3822956"/>
            <a:ext cx="5189632" cy="3138679"/>
            <a:chOff x="0" y="0"/>
            <a:chExt cx="6919509" cy="4184905"/>
          </a:xfrm>
        </p:grpSpPr>
        <p:sp>
          <p:nvSpPr>
            <p:cNvPr id="10" name="TextBox 10"/>
            <p:cNvSpPr txBox="1"/>
            <p:nvPr/>
          </p:nvSpPr>
          <p:spPr>
            <a:xfrm>
              <a:off x="0" y="3053664"/>
              <a:ext cx="6919509" cy="1131241"/>
            </a:xfrm>
            <a:prstGeom prst="rect">
              <a:avLst/>
            </a:prstGeom>
          </p:spPr>
          <p:txBody>
            <a:bodyPr lIns="0" tIns="0" rIns="0" bIns="0" rtlCol="0" anchor="t">
              <a:spAutoFit/>
            </a:bodyPr>
            <a:lstStyle/>
            <a:p>
              <a:pPr>
                <a:lnSpc>
                  <a:spcPts val="3500"/>
                </a:lnSpc>
                <a:spcBef>
                  <a:spcPct val="0"/>
                </a:spcBef>
              </a:pPr>
              <a:r>
                <a:rPr lang="en-US" sz="2500">
                  <a:solidFill>
                    <a:srgbClr val="4A9D75"/>
                  </a:solidFill>
                  <a:latin typeface="Open Sauce"/>
                </a:rPr>
                <a:t>There are some of the tools we use</a:t>
              </a:r>
            </a:p>
          </p:txBody>
        </p:sp>
        <p:sp>
          <p:nvSpPr>
            <p:cNvPr id="11" name="TextBox 11"/>
            <p:cNvSpPr txBox="1"/>
            <p:nvPr/>
          </p:nvSpPr>
          <p:spPr>
            <a:xfrm>
              <a:off x="0" y="47625"/>
              <a:ext cx="6919509" cy="2343362"/>
            </a:xfrm>
            <a:prstGeom prst="rect">
              <a:avLst/>
            </a:prstGeom>
          </p:spPr>
          <p:txBody>
            <a:bodyPr lIns="0" tIns="0" rIns="0" bIns="0" rtlCol="0" anchor="t">
              <a:spAutoFit/>
            </a:bodyPr>
            <a:lstStyle/>
            <a:p>
              <a:pPr>
                <a:lnSpc>
                  <a:spcPts val="6819"/>
                </a:lnSpc>
              </a:pPr>
              <a:r>
                <a:rPr lang="en-US" sz="6199" spc="-61">
                  <a:solidFill>
                    <a:srgbClr val="4A9D75"/>
                  </a:solidFill>
                  <a:latin typeface="Open Sauce Bold"/>
                </a:rPr>
                <a:t>Mobile Development</a:t>
              </a:r>
            </a:p>
          </p:txBody>
        </p:sp>
      </p:grpSp>
      <p:pic>
        <p:nvPicPr>
          <p:cNvPr id="12" name="Picture 12"/>
          <p:cNvPicPr>
            <a:picLocks noChangeAspect="1"/>
          </p:cNvPicPr>
          <p:nvPr/>
        </p:nvPicPr>
        <p:blipFill>
          <a:blip r:embed="rId6"/>
          <a:srcRect/>
          <a:stretch>
            <a:fillRect/>
          </a:stretch>
        </p:blipFill>
        <p:spPr>
          <a:xfrm>
            <a:off x="16143621" y="503806"/>
            <a:ext cx="1115679" cy="10497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74589" y="1941971"/>
            <a:ext cx="887312" cy="780835"/>
          </a:xfrm>
          <a:prstGeom prst="rect">
            <a:avLst/>
          </a:prstGeom>
        </p:spPr>
      </p:pic>
      <p:pic>
        <p:nvPicPr>
          <p:cNvPr id="3" name="Picture 3"/>
          <p:cNvPicPr>
            <a:picLocks noChangeAspect="1"/>
          </p:cNvPicPr>
          <p:nvPr/>
        </p:nvPicPr>
        <p:blipFill>
          <a:blip r:embed="rId3"/>
          <a:srcRect/>
          <a:stretch>
            <a:fillRect/>
          </a:stretch>
        </p:blipFill>
        <p:spPr>
          <a:xfrm>
            <a:off x="16143621" y="503806"/>
            <a:ext cx="1115679" cy="1049788"/>
          </a:xfrm>
          <a:prstGeom prst="rect">
            <a:avLst/>
          </a:prstGeom>
        </p:spPr>
      </p:pic>
      <p:grpSp>
        <p:nvGrpSpPr>
          <p:cNvPr id="4" name="Group 4"/>
          <p:cNvGrpSpPr/>
          <p:nvPr/>
        </p:nvGrpSpPr>
        <p:grpSpPr>
          <a:xfrm>
            <a:off x="1028700" y="560316"/>
            <a:ext cx="5189632" cy="1843323"/>
            <a:chOff x="0" y="0"/>
            <a:chExt cx="6919509" cy="2457764"/>
          </a:xfrm>
        </p:grpSpPr>
        <p:sp>
          <p:nvSpPr>
            <p:cNvPr id="5" name="TextBox 5"/>
            <p:cNvSpPr txBox="1"/>
            <p:nvPr/>
          </p:nvSpPr>
          <p:spPr>
            <a:xfrm>
              <a:off x="0" y="1910664"/>
              <a:ext cx="6919509" cy="547100"/>
            </a:xfrm>
            <a:prstGeom prst="rect">
              <a:avLst/>
            </a:prstGeom>
          </p:spPr>
          <p:txBody>
            <a:bodyPr lIns="0" tIns="0" rIns="0" bIns="0" rtlCol="0" anchor="t">
              <a:spAutoFit/>
            </a:bodyPr>
            <a:lstStyle/>
            <a:p>
              <a:pPr>
                <a:lnSpc>
                  <a:spcPts val="3500"/>
                </a:lnSpc>
                <a:spcBef>
                  <a:spcPct val="0"/>
                </a:spcBef>
              </a:pPr>
              <a:endParaRPr/>
            </a:p>
          </p:txBody>
        </p:sp>
        <p:sp>
          <p:nvSpPr>
            <p:cNvPr id="6" name="TextBox 6"/>
            <p:cNvSpPr txBox="1"/>
            <p:nvPr/>
          </p:nvSpPr>
          <p:spPr>
            <a:xfrm>
              <a:off x="0" y="47625"/>
              <a:ext cx="6919509" cy="1200362"/>
            </a:xfrm>
            <a:prstGeom prst="rect">
              <a:avLst/>
            </a:prstGeom>
          </p:spPr>
          <p:txBody>
            <a:bodyPr lIns="0" tIns="0" rIns="0" bIns="0" rtlCol="0" anchor="t">
              <a:spAutoFit/>
            </a:bodyPr>
            <a:lstStyle/>
            <a:p>
              <a:pPr>
                <a:lnSpc>
                  <a:spcPts val="6819"/>
                </a:lnSpc>
              </a:pPr>
              <a:r>
                <a:rPr lang="en-US" sz="6199" spc="-61">
                  <a:solidFill>
                    <a:srgbClr val="4A9D75"/>
                  </a:solidFill>
                  <a:latin typeface="Open Sauce Bold"/>
                </a:rPr>
                <a:t>Deployment</a:t>
              </a:r>
            </a:p>
          </p:txBody>
        </p:sp>
      </p:grpSp>
      <p:grpSp>
        <p:nvGrpSpPr>
          <p:cNvPr id="7" name="Group 7"/>
          <p:cNvGrpSpPr/>
          <p:nvPr/>
        </p:nvGrpSpPr>
        <p:grpSpPr>
          <a:xfrm>
            <a:off x="2379706" y="2041581"/>
            <a:ext cx="3835798" cy="1362450"/>
            <a:chOff x="0" y="0"/>
            <a:chExt cx="5114397" cy="1816600"/>
          </a:xfrm>
        </p:grpSpPr>
        <p:sp>
          <p:nvSpPr>
            <p:cNvPr id="8" name="TextBox 8"/>
            <p:cNvSpPr txBox="1"/>
            <p:nvPr/>
          </p:nvSpPr>
          <p:spPr>
            <a:xfrm>
              <a:off x="0" y="1418850"/>
              <a:ext cx="5114397" cy="397750"/>
            </a:xfrm>
            <a:prstGeom prst="rect">
              <a:avLst/>
            </a:prstGeom>
          </p:spPr>
          <p:txBody>
            <a:bodyPr lIns="0" tIns="0" rIns="0" bIns="0" rtlCol="0" anchor="t">
              <a:spAutoFit/>
            </a:bodyPr>
            <a:lstStyle/>
            <a:p>
              <a:pPr>
                <a:lnSpc>
                  <a:spcPts val="2586"/>
                </a:lnSpc>
                <a:spcBef>
                  <a:spcPct val="0"/>
                </a:spcBef>
              </a:pPr>
              <a:endParaRPr/>
            </a:p>
          </p:txBody>
        </p:sp>
        <p:sp>
          <p:nvSpPr>
            <p:cNvPr id="9" name="TextBox 9"/>
            <p:cNvSpPr txBox="1"/>
            <p:nvPr/>
          </p:nvSpPr>
          <p:spPr>
            <a:xfrm>
              <a:off x="0" y="38100"/>
              <a:ext cx="5114397" cy="884321"/>
            </a:xfrm>
            <a:prstGeom prst="rect">
              <a:avLst/>
            </a:prstGeom>
          </p:spPr>
          <p:txBody>
            <a:bodyPr lIns="0" tIns="0" rIns="0" bIns="0" rtlCol="0" anchor="t">
              <a:spAutoFit/>
            </a:bodyPr>
            <a:lstStyle/>
            <a:p>
              <a:pPr>
                <a:lnSpc>
                  <a:spcPts val="5040"/>
                </a:lnSpc>
              </a:pPr>
              <a:r>
                <a:rPr lang="en-US" sz="4582" spc="-45">
                  <a:solidFill>
                    <a:srgbClr val="4A9D75"/>
                  </a:solidFill>
                  <a:latin typeface="Open Sauce Bold"/>
                </a:rPr>
                <a:t>GitHub</a:t>
              </a:r>
            </a:p>
          </p:txBody>
        </p:sp>
      </p:grpSp>
      <p:sp>
        <p:nvSpPr>
          <p:cNvPr id="10" name="TextBox 10"/>
          <p:cNvSpPr txBox="1"/>
          <p:nvPr/>
        </p:nvSpPr>
        <p:spPr>
          <a:xfrm>
            <a:off x="1380244" y="3108755"/>
            <a:ext cx="14331668" cy="523875"/>
          </a:xfrm>
          <a:prstGeom prst="rect">
            <a:avLst/>
          </a:prstGeom>
        </p:spPr>
        <p:txBody>
          <a:bodyPr lIns="0" tIns="0" rIns="0" bIns="0" rtlCol="0" anchor="t">
            <a:spAutoFit/>
          </a:bodyPr>
          <a:lstStyle/>
          <a:p>
            <a:pPr algn="just">
              <a:lnSpc>
                <a:spcPts val="4200"/>
              </a:lnSpc>
              <a:spcBef>
                <a:spcPct val="0"/>
              </a:spcBef>
            </a:pPr>
            <a:r>
              <a:rPr lang="en-US" sz="3000">
                <a:solidFill>
                  <a:srgbClr val="4A9D75"/>
                </a:solidFill>
                <a:latin typeface="Open Sauce Bold"/>
              </a:rPr>
              <a:t>https://github.com/nafirar/skinsis-skin-face-disease-detection</a:t>
            </a:r>
          </a:p>
        </p:txBody>
      </p:sp>
      <p:sp>
        <p:nvSpPr>
          <p:cNvPr id="11" name="TextBox 11"/>
          <p:cNvSpPr txBox="1"/>
          <p:nvPr/>
        </p:nvSpPr>
        <p:spPr>
          <a:xfrm>
            <a:off x="1374589" y="3867150"/>
            <a:ext cx="14601802" cy="523875"/>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https://github.com/nafirar/skinsis-skin-disease-detection-ML-Model</a:t>
            </a:r>
          </a:p>
        </p:txBody>
      </p:sp>
      <p:sp>
        <p:nvSpPr>
          <p:cNvPr id="12" name="TextBox 12"/>
          <p:cNvSpPr txBox="1"/>
          <p:nvPr/>
        </p:nvSpPr>
        <p:spPr>
          <a:xfrm>
            <a:off x="1380244" y="4619625"/>
            <a:ext cx="14596147" cy="523875"/>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https://github.com/nafirar/skinsis-skin-disease-detection-API-Cloud</a:t>
            </a:r>
          </a:p>
        </p:txBody>
      </p:sp>
      <p:grpSp>
        <p:nvGrpSpPr>
          <p:cNvPr id="13" name="Group 13"/>
          <p:cNvGrpSpPr/>
          <p:nvPr/>
        </p:nvGrpSpPr>
        <p:grpSpPr>
          <a:xfrm>
            <a:off x="1818245" y="7105650"/>
            <a:ext cx="3835798" cy="1362450"/>
            <a:chOff x="0" y="0"/>
            <a:chExt cx="5114397" cy="1816600"/>
          </a:xfrm>
        </p:grpSpPr>
        <p:sp>
          <p:nvSpPr>
            <p:cNvPr id="14" name="TextBox 14"/>
            <p:cNvSpPr txBox="1"/>
            <p:nvPr/>
          </p:nvSpPr>
          <p:spPr>
            <a:xfrm>
              <a:off x="0" y="1418850"/>
              <a:ext cx="5114397" cy="397750"/>
            </a:xfrm>
            <a:prstGeom prst="rect">
              <a:avLst/>
            </a:prstGeom>
          </p:spPr>
          <p:txBody>
            <a:bodyPr lIns="0" tIns="0" rIns="0" bIns="0" rtlCol="0" anchor="t">
              <a:spAutoFit/>
            </a:bodyPr>
            <a:lstStyle/>
            <a:p>
              <a:pPr>
                <a:lnSpc>
                  <a:spcPts val="2586"/>
                </a:lnSpc>
                <a:spcBef>
                  <a:spcPct val="0"/>
                </a:spcBef>
              </a:pPr>
              <a:endParaRPr/>
            </a:p>
          </p:txBody>
        </p:sp>
        <p:sp>
          <p:nvSpPr>
            <p:cNvPr id="15" name="TextBox 15"/>
            <p:cNvSpPr txBox="1"/>
            <p:nvPr/>
          </p:nvSpPr>
          <p:spPr>
            <a:xfrm>
              <a:off x="0" y="38100"/>
              <a:ext cx="5114397" cy="884321"/>
            </a:xfrm>
            <a:prstGeom prst="rect">
              <a:avLst/>
            </a:prstGeom>
          </p:spPr>
          <p:txBody>
            <a:bodyPr lIns="0" tIns="0" rIns="0" bIns="0" rtlCol="0" anchor="t">
              <a:spAutoFit/>
            </a:bodyPr>
            <a:lstStyle/>
            <a:p>
              <a:pPr>
                <a:lnSpc>
                  <a:spcPts val="5040"/>
                </a:lnSpc>
              </a:pPr>
              <a:r>
                <a:rPr lang="en-US" sz="4582" spc="-45">
                  <a:solidFill>
                    <a:srgbClr val="4A9D75"/>
                  </a:solidFill>
                  <a:latin typeface="Open Sauce Bold"/>
                </a:rPr>
                <a:t>Requirement</a:t>
              </a:r>
            </a:p>
          </p:txBody>
        </p:sp>
      </p:grpSp>
      <p:grpSp>
        <p:nvGrpSpPr>
          <p:cNvPr id="16" name="Group 16"/>
          <p:cNvGrpSpPr/>
          <p:nvPr/>
        </p:nvGrpSpPr>
        <p:grpSpPr>
          <a:xfrm>
            <a:off x="6476578" y="6200775"/>
            <a:ext cx="6019463" cy="3160020"/>
            <a:chOff x="0" y="0"/>
            <a:chExt cx="8025951" cy="4213360"/>
          </a:xfrm>
        </p:grpSpPr>
        <p:sp>
          <p:nvSpPr>
            <p:cNvPr id="17" name="TextBox 17"/>
            <p:cNvSpPr txBox="1"/>
            <p:nvPr/>
          </p:nvSpPr>
          <p:spPr>
            <a:xfrm>
              <a:off x="0" y="-66675"/>
              <a:ext cx="8025951" cy="694754"/>
            </a:xfrm>
            <a:prstGeom prst="rect">
              <a:avLst/>
            </a:prstGeom>
          </p:spPr>
          <p:txBody>
            <a:bodyPr lIns="0" tIns="0" rIns="0" bIns="0" rtlCol="0" anchor="t">
              <a:spAutoFit/>
            </a:bodyPr>
            <a:lstStyle/>
            <a:p>
              <a:pPr algn="ctr">
                <a:lnSpc>
                  <a:spcPts val="4327"/>
                </a:lnSpc>
                <a:spcBef>
                  <a:spcPct val="0"/>
                </a:spcBef>
              </a:pPr>
              <a:r>
                <a:rPr lang="en-US" sz="3090">
                  <a:solidFill>
                    <a:srgbClr val="4A9D75"/>
                  </a:solidFill>
                  <a:ea typeface="Open Sauce"/>
                </a:rPr>
                <a:t>● Android 8.1 Oreo</a:t>
              </a:r>
            </a:p>
          </p:txBody>
        </p:sp>
        <p:sp>
          <p:nvSpPr>
            <p:cNvPr id="18" name="TextBox 18"/>
            <p:cNvSpPr txBox="1"/>
            <p:nvPr/>
          </p:nvSpPr>
          <p:spPr>
            <a:xfrm>
              <a:off x="0" y="1725966"/>
              <a:ext cx="8025951" cy="694754"/>
            </a:xfrm>
            <a:prstGeom prst="rect">
              <a:avLst/>
            </a:prstGeom>
          </p:spPr>
          <p:txBody>
            <a:bodyPr lIns="0" tIns="0" rIns="0" bIns="0" rtlCol="0" anchor="t">
              <a:spAutoFit/>
            </a:bodyPr>
            <a:lstStyle/>
            <a:p>
              <a:pPr algn="ctr">
                <a:lnSpc>
                  <a:spcPts val="4327"/>
                </a:lnSpc>
                <a:spcBef>
                  <a:spcPct val="0"/>
                </a:spcBef>
              </a:pPr>
              <a:r>
                <a:rPr lang="en-US" sz="3090">
                  <a:solidFill>
                    <a:srgbClr val="4A9D75"/>
                  </a:solidFill>
                  <a:ea typeface="Open Sauce"/>
                </a:rPr>
                <a:t>● Camera minimum 8 MP</a:t>
              </a:r>
            </a:p>
          </p:txBody>
        </p:sp>
        <p:sp>
          <p:nvSpPr>
            <p:cNvPr id="19" name="TextBox 19"/>
            <p:cNvSpPr txBox="1"/>
            <p:nvPr/>
          </p:nvSpPr>
          <p:spPr>
            <a:xfrm>
              <a:off x="0" y="3518606"/>
              <a:ext cx="8025951" cy="694754"/>
            </a:xfrm>
            <a:prstGeom prst="rect">
              <a:avLst/>
            </a:prstGeom>
          </p:spPr>
          <p:txBody>
            <a:bodyPr lIns="0" tIns="0" rIns="0" bIns="0" rtlCol="0" anchor="t">
              <a:spAutoFit/>
            </a:bodyPr>
            <a:lstStyle/>
            <a:p>
              <a:pPr algn="ctr">
                <a:lnSpc>
                  <a:spcPts val="4327"/>
                </a:lnSpc>
                <a:spcBef>
                  <a:spcPct val="0"/>
                </a:spcBef>
              </a:pPr>
              <a:r>
                <a:rPr lang="en-US" sz="3090">
                  <a:solidFill>
                    <a:srgbClr val="4A9D75"/>
                  </a:solidFill>
                  <a:ea typeface="Open Sauce"/>
                </a:rPr>
                <a:t>● RAM minimum 2 GB</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8495" t="6971" r="42967" b="6971"/>
          <a:stretch>
            <a:fillRect/>
          </a:stretch>
        </p:blipFill>
        <p:spPr>
          <a:xfrm>
            <a:off x="6607655" y="315925"/>
            <a:ext cx="3036812" cy="5151224"/>
          </a:xfrm>
          <a:prstGeom prst="rect">
            <a:avLst/>
          </a:prstGeom>
        </p:spPr>
      </p:pic>
      <p:pic>
        <p:nvPicPr>
          <p:cNvPr id="3" name="Picture 3"/>
          <p:cNvPicPr>
            <a:picLocks noChangeAspect="1"/>
          </p:cNvPicPr>
          <p:nvPr/>
        </p:nvPicPr>
        <p:blipFill>
          <a:blip r:embed="rId3"/>
          <a:srcRect l="30008" t="9699" r="46889" b="10002"/>
          <a:stretch>
            <a:fillRect/>
          </a:stretch>
        </p:blipFill>
        <p:spPr>
          <a:xfrm>
            <a:off x="13529745" y="492881"/>
            <a:ext cx="2453718" cy="4797312"/>
          </a:xfrm>
          <a:prstGeom prst="rect">
            <a:avLst/>
          </a:prstGeom>
        </p:spPr>
      </p:pic>
      <p:pic>
        <p:nvPicPr>
          <p:cNvPr id="4" name="Picture 4"/>
          <p:cNvPicPr>
            <a:picLocks noChangeAspect="1"/>
          </p:cNvPicPr>
          <p:nvPr/>
        </p:nvPicPr>
        <p:blipFill>
          <a:blip r:embed="rId4"/>
          <a:srcRect l="30847" t="10685" r="48200" b="11215"/>
          <a:stretch>
            <a:fillRect/>
          </a:stretch>
        </p:blipFill>
        <p:spPr>
          <a:xfrm>
            <a:off x="9079448" y="533659"/>
            <a:ext cx="2224167" cy="4663389"/>
          </a:xfrm>
          <a:prstGeom prst="rect">
            <a:avLst/>
          </a:prstGeom>
        </p:spPr>
      </p:pic>
      <p:pic>
        <p:nvPicPr>
          <p:cNvPr id="5" name="Picture 5"/>
          <p:cNvPicPr>
            <a:picLocks noChangeAspect="1"/>
          </p:cNvPicPr>
          <p:nvPr/>
        </p:nvPicPr>
        <p:blipFill>
          <a:blip r:embed="rId5"/>
          <a:srcRect l="30904" t="10892" r="48279" b="11215"/>
          <a:stretch>
            <a:fillRect/>
          </a:stretch>
        </p:blipFill>
        <p:spPr>
          <a:xfrm>
            <a:off x="6864625" y="5313480"/>
            <a:ext cx="2212859" cy="4657595"/>
          </a:xfrm>
          <a:prstGeom prst="rect">
            <a:avLst/>
          </a:prstGeom>
        </p:spPr>
      </p:pic>
      <p:pic>
        <p:nvPicPr>
          <p:cNvPr id="6" name="Picture 6"/>
          <p:cNvPicPr>
            <a:picLocks noChangeAspect="1"/>
          </p:cNvPicPr>
          <p:nvPr/>
        </p:nvPicPr>
        <p:blipFill>
          <a:blip r:embed="rId6"/>
          <a:srcRect l="30979" t="10592" r="47571" b="11621"/>
          <a:stretch>
            <a:fillRect/>
          </a:stretch>
        </p:blipFill>
        <p:spPr>
          <a:xfrm>
            <a:off x="9077484" y="5290193"/>
            <a:ext cx="2294681" cy="4680881"/>
          </a:xfrm>
          <a:prstGeom prst="rect">
            <a:avLst/>
          </a:prstGeom>
        </p:spPr>
      </p:pic>
      <p:pic>
        <p:nvPicPr>
          <p:cNvPr id="7" name="Picture 7"/>
          <p:cNvPicPr>
            <a:picLocks noChangeAspect="1"/>
          </p:cNvPicPr>
          <p:nvPr/>
        </p:nvPicPr>
        <p:blipFill>
          <a:blip r:embed="rId7"/>
          <a:srcRect l="31279" t="11041" r="48031" b="12003"/>
          <a:stretch>
            <a:fillRect/>
          </a:stretch>
        </p:blipFill>
        <p:spPr>
          <a:xfrm>
            <a:off x="11372165" y="5313480"/>
            <a:ext cx="2226130" cy="4657595"/>
          </a:xfrm>
          <a:prstGeom prst="rect">
            <a:avLst/>
          </a:prstGeom>
        </p:spPr>
      </p:pic>
      <p:pic>
        <p:nvPicPr>
          <p:cNvPr id="8" name="Picture 8"/>
          <p:cNvPicPr>
            <a:picLocks noChangeAspect="1"/>
          </p:cNvPicPr>
          <p:nvPr/>
        </p:nvPicPr>
        <p:blipFill>
          <a:blip r:embed="rId8"/>
          <a:srcRect l="31087" t="11177" r="48312" b="12323"/>
          <a:stretch>
            <a:fillRect/>
          </a:stretch>
        </p:blipFill>
        <p:spPr>
          <a:xfrm>
            <a:off x="13662496" y="5313480"/>
            <a:ext cx="2229702" cy="4657595"/>
          </a:xfrm>
          <a:prstGeom prst="rect">
            <a:avLst/>
          </a:prstGeom>
        </p:spPr>
      </p:pic>
      <p:pic>
        <p:nvPicPr>
          <p:cNvPr id="9" name="Picture 9"/>
          <p:cNvPicPr>
            <a:picLocks noChangeAspect="1"/>
          </p:cNvPicPr>
          <p:nvPr/>
        </p:nvPicPr>
        <p:blipFill>
          <a:blip r:embed="rId9"/>
          <a:srcRect l="30910" t="10250" r="48047" b="11958"/>
          <a:stretch>
            <a:fillRect/>
          </a:stretch>
        </p:blipFill>
        <p:spPr>
          <a:xfrm>
            <a:off x="11381539" y="533659"/>
            <a:ext cx="2216756" cy="4609841"/>
          </a:xfrm>
          <a:prstGeom prst="rect">
            <a:avLst/>
          </a:prstGeom>
        </p:spPr>
      </p:pic>
      <p:grpSp>
        <p:nvGrpSpPr>
          <p:cNvPr id="10" name="Group 10"/>
          <p:cNvGrpSpPr/>
          <p:nvPr/>
        </p:nvGrpSpPr>
        <p:grpSpPr>
          <a:xfrm>
            <a:off x="1028700" y="4116863"/>
            <a:ext cx="5189632" cy="2700573"/>
            <a:chOff x="0" y="0"/>
            <a:chExt cx="6919509" cy="3600764"/>
          </a:xfrm>
        </p:grpSpPr>
        <p:sp>
          <p:nvSpPr>
            <p:cNvPr id="11" name="TextBox 11"/>
            <p:cNvSpPr txBox="1"/>
            <p:nvPr/>
          </p:nvSpPr>
          <p:spPr>
            <a:xfrm>
              <a:off x="0" y="3053664"/>
              <a:ext cx="6919509" cy="547100"/>
            </a:xfrm>
            <a:prstGeom prst="rect">
              <a:avLst/>
            </a:prstGeom>
          </p:spPr>
          <p:txBody>
            <a:bodyPr lIns="0" tIns="0" rIns="0" bIns="0" rtlCol="0" anchor="t">
              <a:spAutoFit/>
            </a:bodyPr>
            <a:lstStyle/>
            <a:p>
              <a:pPr>
                <a:lnSpc>
                  <a:spcPts val="3500"/>
                </a:lnSpc>
                <a:spcBef>
                  <a:spcPct val="0"/>
                </a:spcBef>
              </a:pPr>
              <a:endParaRPr/>
            </a:p>
          </p:txBody>
        </p:sp>
        <p:sp>
          <p:nvSpPr>
            <p:cNvPr id="12" name="TextBox 12"/>
            <p:cNvSpPr txBox="1"/>
            <p:nvPr/>
          </p:nvSpPr>
          <p:spPr>
            <a:xfrm>
              <a:off x="0" y="47625"/>
              <a:ext cx="6919509" cy="2343362"/>
            </a:xfrm>
            <a:prstGeom prst="rect">
              <a:avLst/>
            </a:prstGeom>
          </p:spPr>
          <p:txBody>
            <a:bodyPr lIns="0" tIns="0" rIns="0" bIns="0" rtlCol="0" anchor="t">
              <a:spAutoFit/>
            </a:bodyPr>
            <a:lstStyle/>
            <a:p>
              <a:pPr>
                <a:lnSpc>
                  <a:spcPts val="6819"/>
                </a:lnSpc>
              </a:pPr>
              <a:r>
                <a:rPr lang="en-US" sz="6199" spc="-61">
                  <a:solidFill>
                    <a:srgbClr val="F6FFFB"/>
                  </a:solidFill>
                  <a:latin typeface="Open Sauce Bold"/>
                </a:rPr>
                <a:t>Application </a:t>
              </a:r>
            </a:p>
            <a:p>
              <a:pPr>
                <a:lnSpc>
                  <a:spcPts val="6819"/>
                </a:lnSpc>
              </a:pPr>
              <a:r>
                <a:rPr lang="en-US" sz="6199" spc="-61">
                  <a:solidFill>
                    <a:srgbClr val="F6FFFB"/>
                  </a:solidFill>
                  <a:latin typeface="Open Sauce Bold"/>
                </a:rPr>
                <a:t>Layout</a:t>
              </a:r>
            </a:p>
          </p:txBody>
        </p:sp>
      </p:grpSp>
      <p:pic>
        <p:nvPicPr>
          <p:cNvPr id="13" name="Picture 13"/>
          <p:cNvPicPr>
            <a:picLocks noChangeAspect="1"/>
          </p:cNvPicPr>
          <p:nvPr/>
        </p:nvPicPr>
        <p:blipFill>
          <a:blip r:embed="rId10"/>
          <a:srcRect/>
          <a:stretch>
            <a:fillRect/>
          </a:stretch>
        </p:blipFill>
        <p:spPr>
          <a:xfrm>
            <a:off x="16179359" y="503806"/>
            <a:ext cx="1079941" cy="104978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pSp>
        <p:nvGrpSpPr>
          <p:cNvPr id="2" name="Group 2"/>
          <p:cNvGrpSpPr/>
          <p:nvPr/>
        </p:nvGrpSpPr>
        <p:grpSpPr>
          <a:xfrm>
            <a:off x="4193571" y="4678691"/>
            <a:ext cx="9900859" cy="2902424"/>
            <a:chOff x="0" y="0"/>
            <a:chExt cx="2607634" cy="764424"/>
          </a:xfrm>
        </p:grpSpPr>
        <p:sp>
          <p:nvSpPr>
            <p:cNvPr id="3" name="Freeform 3"/>
            <p:cNvSpPr/>
            <p:nvPr/>
          </p:nvSpPr>
          <p:spPr>
            <a:xfrm>
              <a:off x="0" y="0"/>
              <a:ext cx="2607633" cy="764424"/>
            </a:xfrm>
            <a:custGeom>
              <a:avLst/>
              <a:gdLst/>
              <a:ahLst/>
              <a:cxnLst/>
              <a:rect l="l" t="t" r="r" b="b"/>
              <a:pathLst>
                <a:path w="2607633" h="764424">
                  <a:moveTo>
                    <a:pt x="13293" y="0"/>
                  </a:moveTo>
                  <a:lnTo>
                    <a:pt x="2594340" y="0"/>
                  </a:lnTo>
                  <a:cubicBezTo>
                    <a:pt x="2601682" y="0"/>
                    <a:pt x="2607633" y="5952"/>
                    <a:pt x="2607633" y="13293"/>
                  </a:cubicBezTo>
                  <a:lnTo>
                    <a:pt x="2607633" y="751131"/>
                  </a:lnTo>
                  <a:cubicBezTo>
                    <a:pt x="2607633" y="754657"/>
                    <a:pt x="2606233" y="758038"/>
                    <a:pt x="2603740" y="760531"/>
                  </a:cubicBezTo>
                  <a:cubicBezTo>
                    <a:pt x="2601247" y="763024"/>
                    <a:pt x="2597866" y="764424"/>
                    <a:pt x="2594340" y="764424"/>
                  </a:cubicBezTo>
                  <a:lnTo>
                    <a:pt x="13293" y="764424"/>
                  </a:lnTo>
                  <a:cubicBezTo>
                    <a:pt x="5952" y="764424"/>
                    <a:pt x="0" y="758473"/>
                    <a:pt x="0" y="751131"/>
                  </a:cubicBezTo>
                  <a:lnTo>
                    <a:pt x="0" y="13293"/>
                  </a:lnTo>
                  <a:cubicBezTo>
                    <a:pt x="0" y="5952"/>
                    <a:pt x="5952" y="0"/>
                    <a:pt x="13293" y="0"/>
                  </a:cubicBezTo>
                  <a:close/>
                </a:path>
              </a:pathLst>
            </a:custGeom>
            <a:solidFill>
              <a:srgbClr val="FFFFFF"/>
            </a:solidFill>
            <a:ln>
              <a:solidFill>
                <a:srgbClr val="000000"/>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5661257" y="5272664"/>
            <a:ext cx="6965486" cy="1543028"/>
          </a:xfrm>
          <a:prstGeom prst="rect">
            <a:avLst/>
          </a:prstGeom>
        </p:spPr>
        <p:txBody>
          <a:bodyPr lIns="0" tIns="0" rIns="0" bIns="0" rtlCol="0" anchor="t">
            <a:spAutoFit/>
          </a:bodyPr>
          <a:lstStyle/>
          <a:p>
            <a:pPr algn="ctr">
              <a:lnSpc>
                <a:spcPts val="12599"/>
              </a:lnSpc>
            </a:pPr>
            <a:r>
              <a:rPr lang="en-US" sz="9000">
                <a:solidFill>
                  <a:srgbClr val="4A9D75"/>
                </a:solidFill>
                <a:latin typeface="Open Sauce Bold"/>
              </a:rPr>
              <a:t>Quick Demo</a:t>
            </a:r>
          </a:p>
        </p:txBody>
      </p:sp>
      <p:pic>
        <p:nvPicPr>
          <p:cNvPr id="6" name="Picture 6"/>
          <p:cNvPicPr>
            <a:picLocks noChangeAspect="1"/>
          </p:cNvPicPr>
          <p:nvPr/>
        </p:nvPicPr>
        <p:blipFill>
          <a:blip r:embed="rId2"/>
          <a:srcRect/>
          <a:stretch>
            <a:fillRect/>
          </a:stretch>
        </p:blipFill>
        <p:spPr>
          <a:xfrm>
            <a:off x="8181964" y="2291391"/>
            <a:ext cx="1924071" cy="181043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427A02AC-945B-0CA4-9060-B0F2853BAD0D}"/>
              </a:ext>
            </a:extLst>
          </p:cNvPr>
          <p:cNvGrpSpPr/>
          <p:nvPr/>
        </p:nvGrpSpPr>
        <p:grpSpPr>
          <a:xfrm>
            <a:off x="1028700" y="534338"/>
            <a:ext cx="16230600" cy="9218325"/>
            <a:chOff x="0" y="0"/>
            <a:chExt cx="4274726" cy="2427872"/>
          </a:xfrm>
        </p:grpSpPr>
        <p:sp>
          <p:nvSpPr>
            <p:cNvPr id="3" name="Freeform 3">
              <a:extLst>
                <a:ext uri="{FF2B5EF4-FFF2-40B4-BE49-F238E27FC236}">
                  <a16:creationId xmlns:a16="http://schemas.microsoft.com/office/drawing/2014/main" id="{5F7713F7-3451-CC32-2175-AC9BFEAC8120}"/>
                </a:ext>
              </a:extLst>
            </p:cNvPr>
            <p:cNvSpPr/>
            <p:nvPr/>
          </p:nvSpPr>
          <p:spPr>
            <a:xfrm>
              <a:off x="0" y="0"/>
              <a:ext cx="4274726" cy="2427872"/>
            </a:xfrm>
            <a:custGeom>
              <a:avLst/>
              <a:gdLst/>
              <a:ahLst/>
              <a:cxnLst/>
              <a:rect l="l" t="t" r="r" b="b"/>
              <a:pathLst>
                <a:path w="4274726" h="2427872">
                  <a:moveTo>
                    <a:pt x="8109" y="0"/>
                  </a:moveTo>
                  <a:lnTo>
                    <a:pt x="4266617" y="0"/>
                  </a:lnTo>
                  <a:cubicBezTo>
                    <a:pt x="4268768" y="0"/>
                    <a:pt x="4270830" y="854"/>
                    <a:pt x="4272351" y="2375"/>
                  </a:cubicBezTo>
                  <a:cubicBezTo>
                    <a:pt x="4273872" y="3896"/>
                    <a:pt x="4274726" y="5958"/>
                    <a:pt x="4274726" y="8109"/>
                  </a:cubicBezTo>
                  <a:lnTo>
                    <a:pt x="4274726" y="2419763"/>
                  </a:lnTo>
                  <a:cubicBezTo>
                    <a:pt x="4274726" y="2421913"/>
                    <a:pt x="4273872" y="2423976"/>
                    <a:pt x="4272351" y="2425497"/>
                  </a:cubicBezTo>
                  <a:cubicBezTo>
                    <a:pt x="4270830" y="2427017"/>
                    <a:pt x="4268768" y="2427872"/>
                    <a:pt x="4266617" y="2427872"/>
                  </a:cubicBezTo>
                  <a:lnTo>
                    <a:pt x="8109" y="2427872"/>
                  </a:lnTo>
                  <a:cubicBezTo>
                    <a:pt x="5958" y="2427872"/>
                    <a:pt x="3896" y="2427017"/>
                    <a:pt x="2375" y="2425497"/>
                  </a:cubicBezTo>
                  <a:cubicBezTo>
                    <a:pt x="854" y="2423976"/>
                    <a:pt x="0" y="2421913"/>
                    <a:pt x="0" y="2419763"/>
                  </a:cubicBezTo>
                  <a:lnTo>
                    <a:pt x="0" y="8109"/>
                  </a:lnTo>
                  <a:cubicBezTo>
                    <a:pt x="0" y="5958"/>
                    <a:pt x="854" y="3896"/>
                    <a:pt x="2375" y="2375"/>
                  </a:cubicBezTo>
                  <a:cubicBezTo>
                    <a:pt x="3896" y="854"/>
                    <a:pt x="5958" y="0"/>
                    <a:pt x="8109" y="0"/>
                  </a:cubicBezTo>
                  <a:close/>
                </a:path>
              </a:pathLst>
            </a:custGeom>
            <a:solidFill>
              <a:srgbClr val="FFFFFF"/>
            </a:solidFill>
            <a:ln>
              <a:solidFill>
                <a:srgbClr val="000000"/>
              </a:solidFill>
            </a:ln>
          </p:spPr>
        </p:sp>
        <p:sp>
          <p:nvSpPr>
            <p:cNvPr id="4" name="TextBox 4">
              <a:extLst>
                <a:ext uri="{FF2B5EF4-FFF2-40B4-BE49-F238E27FC236}">
                  <a16:creationId xmlns:a16="http://schemas.microsoft.com/office/drawing/2014/main" id="{6DEEAAF0-F71F-92E0-2E02-255F5AC75C40}"/>
                </a:ext>
              </a:extLst>
            </p:cNvPr>
            <p:cNvSpPr txBox="1"/>
            <p:nvPr/>
          </p:nvSpPr>
          <p:spPr>
            <a:xfrm>
              <a:off x="0" y="-38100"/>
              <a:ext cx="812800" cy="850900"/>
            </a:xfrm>
            <a:prstGeom prst="rect">
              <a:avLst/>
            </a:prstGeom>
          </p:spPr>
          <p:txBody>
            <a:bodyPr lIns="50800" tIns="50800" rIns="50800" bIns="50800" rtlCol="0" anchor="ctr"/>
            <a:lstStyle/>
            <a:p>
              <a:pPr algn="ctr">
                <a:lnSpc>
                  <a:spcPts val="3079"/>
                </a:lnSpc>
              </a:pPr>
              <a:endParaRPr/>
            </a:p>
          </p:txBody>
        </p:sp>
      </p:grpSp>
      <p:pic>
        <p:nvPicPr>
          <p:cNvPr id="5" name="Picture 5">
            <a:extLst>
              <a:ext uri="{FF2B5EF4-FFF2-40B4-BE49-F238E27FC236}">
                <a16:creationId xmlns:a16="http://schemas.microsoft.com/office/drawing/2014/main" id="{B42DA584-18C4-4834-616A-B4DBD6457F46}"/>
              </a:ext>
            </a:extLst>
          </p:cNvPr>
          <p:cNvPicPr>
            <a:picLocks noChangeAspect="1"/>
          </p:cNvPicPr>
          <p:nvPr/>
        </p:nvPicPr>
        <p:blipFill>
          <a:blip r:embed="rId4"/>
          <a:srcRect/>
          <a:stretch>
            <a:fillRect/>
          </a:stretch>
        </p:blipFill>
        <p:spPr>
          <a:xfrm>
            <a:off x="8696314" y="113091"/>
            <a:ext cx="895371" cy="842491"/>
          </a:xfrm>
          <a:prstGeom prst="rect">
            <a:avLst/>
          </a:prstGeom>
        </p:spPr>
      </p:pic>
      <p:pic>
        <p:nvPicPr>
          <p:cNvPr id="6" name="video demo">
            <a:hlinkClick r:id="" action="ppaction://media"/>
            <a:extLst>
              <a:ext uri="{FF2B5EF4-FFF2-40B4-BE49-F238E27FC236}">
                <a16:creationId xmlns:a16="http://schemas.microsoft.com/office/drawing/2014/main" id="{AA9704A2-406D-9335-6B91-3726944BB3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6914" y="1393264"/>
            <a:ext cx="13334171" cy="7500471"/>
          </a:xfrm>
          <a:prstGeom prst="rect">
            <a:avLst/>
          </a:prstGeom>
        </p:spPr>
      </p:pic>
    </p:spTree>
    <p:extLst>
      <p:ext uri="{BB962C8B-B14F-4D97-AF65-F5344CB8AC3E}">
        <p14:creationId xmlns:p14="http://schemas.microsoft.com/office/powerpoint/2010/main" val="384651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729" b="31770"/>
          <a:stretch>
            <a:fillRect/>
          </a:stretch>
        </p:blipFill>
        <p:spPr>
          <a:xfrm>
            <a:off x="0" y="0"/>
            <a:ext cx="18288000" cy="10287000"/>
          </a:xfrm>
          <a:prstGeom prst="rect">
            <a:avLst/>
          </a:prstGeom>
        </p:spPr>
      </p:pic>
      <p:sp>
        <p:nvSpPr>
          <p:cNvPr id="3" name="TextBox 3"/>
          <p:cNvSpPr txBox="1"/>
          <p:nvPr/>
        </p:nvSpPr>
        <p:spPr>
          <a:xfrm>
            <a:off x="614206" y="3964321"/>
            <a:ext cx="12526327" cy="2529807"/>
          </a:xfrm>
          <a:prstGeom prst="rect">
            <a:avLst/>
          </a:prstGeom>
        </p:spPr>
        <p:txBody>
          <a:bodyPr lIns="0" tIns="0" rIns="0" bIns="0" rtlCol="0" anchor="t">
            <a:spAutoFit/>
          </a:bodyPr>
          <a:lstStyle/>
          <a:p>
            <a:pPr algn="ctr">
              <a:lnSpc>
                <a:spcPts val="19533"/>
              </a:lnSpc>
            </a:pPr>
            <a:r>
              <a:rPr lang="en-US" sz="17758" spc="-177">
                <a:solidFill>
                  <a:srgbClr val="F6FFFB"/>
                </a:solidFill>
                <a:latin typeface="Open Sauce Bold"/>
              </a:rPr>
              <a:t>Thank You</a:t>
            </a:r>
          </a:p>
        </p:txBody>
      </p:sp>
      <p:sp>
        <p:nvSpPr>
          <p:cNvPr id="4" name="AutoShape 4"/>
          <p:cNvSpPr/>
          <p:nvPr/>
        </p:nvSpPr>
        <p:spPr>
          <a:xfrm>
            <a:off x="0" y="9258300"/>
            <a:ext cx="18288000" cy="0"/>
          </a:xfrm>
          <a:prstGeom prst="line">
            <a:avLst/>
          </a:prstGeom>
          <a:ln w="9525" cap="rnd">
            <a:solidFill>
              <a:srgbClr val="F6FFFB"/>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199306"/>
            <a:ext cx="6771196" cy="6501129"/>
            <a:chOff x="0" y="0"/>
            <a:chExt cx="9028262" cy="8668172"/>
          </a:xfrm>
        </p:grpSpPr>
        <p:sp>
          <p:nvSpPr>
            <p:cNvPr id="3" name="TextBox 3"/>
            <p:cNvSpPr txBox="1"/>
            <p:nvPr/>
          </p:nvSpPr>
          <p:spPr>
            <a:xfrm>
              <a:off x="1875558" y="8224140"/>
              <a:ext cx="818498" cy="444032"/>
            </a:xfrm>
            <a:prstGeom prst="rect">
              <a:avLst/>
            </a:prstGeom>
          </p:spPr>
          <p:txBody>
            <a:bodyPr lIns="0" tIns="0" rIns="0" bIns="0" rtlCol="0" anchor="t">
              <a:spAutoFit/>
            </a:bodyPr>
            <a:lstStyle/>
            <a:p>
              <a:pPr algn="ctr">
                <a:lnSpc>
                  <a:spcPts val="2799"/>
                </a:lnSpc>
              </a:pPr>
              <a:r>
                <a:rPr lang="en-US" sz="1999">
                  <a:solidFill>
                    <a:srgbClr val="4A9D75"/>
                  </a:solidFill>
                  <a:latin typeface="Open Sauce Bold"/>
                </a:rPr>
                <a:t>2012</a:t>
              </a:r>
            </a:p>
          </p:txBody>
        </p:sp>
        <p:sp>
          <p:nvSpPr>
            <p:cNvPr id="4" name="TextBox 4"/>
            <p:cNvSpPr txBox="1"/>
            <p:nvPr/>
          </p:nvSpPr>
          <p:spPr>
            <a:xfrm>
              <a:off x="4570564" y="8224140"/>
              <a:ext cx="823249" cy="444032"/>
            </a:xfrm>
            <a:prstGeom prst="rect">
              <a:avLst/>
            </a:prstGeom>
          </p:spPr>
          <p:txBody>
            <a:bodyPr lIns="0" tIns="0" rIns="0" bIns="0" rtlCol="0" anchor="t">
              <a:spAutoFit/>
            </a:bodyPr>
            <a:lstStyle/>
            <a:p>
              <a:pPr algn="ctr">
                <a:lnSpc>
                  <a:spcPts val="2799"/>
                </a:lnSpc>
              </a:pPr>
              <a:r>
                <a:rPr lang="en-US" sz="1999">
                  <a:solidFill>
                    <a:srgbClr val="4A9D75"/>
                  </a:solidFill>
                  <a:latin typeface="Open Sauce Bold"/>
                </a:rPr>
                <a:t>2013</a:t>
              </a:r>
            </a:p>
          </p:txBody>
        </p:sp>
        <p:sp>
          <p:nvSpPr>
            <p:cNvPr id="5" name="TextBox 5"/>
            <p:cNvSpPr txBox="1"/>
            <p:nvPr/>
          </p:nvSpPr>
          <p:spPr>
            <a:xfrm>
              <a:off x="7270459" y="8224140"/>
              <a:ext cx="818224" cy="444032"/>
            </a:xfrm>
            <a:prstGeom prst="rect">
              <a:avLst/>
            </a:prstGeom>
          </p:spPr>
          <p:txBody>
            <a:bodyPr lIns="0" tIns="0" rIns="0" bIns="0" rtlCol="0" anchor="t">
              <a:spAutoFit/>
            </a:bodyPr>
            <a:lstStyle/>
            <a:p>
              <a:pPr algn="ctr">
                <a:lnSpc>
                  <a:spcPts val="2799"/>
                </a:lnSpc>
              </a:pPr>
              <a:r>
                <a:rPr lang="en-US" sz="1999">
                  <a:solidFill>
                    <a:srgbClr val="4A9D75"/>
                  </a:solidFill>
                  <a:latin typeface="Open Sauce Bold"/>
                </a:rPr>
                <a:t>2014</a:t>
              </a:r>
            </a:p>
          </p:txBody>
        </p:sp>
        <p:grpSp>
          <p:nvGrpSpPr>
            <p:cNvPr id="6" name="Group 6"/>
            <p:cNvGrpSpPr>
              <a:grpSpLocks noChangeAspect="1"/>
            </p:cNvGrpSpPr>
            <p:nvPr/>
          </p:nvGrpSpPr>
          <p:grpSpPr>
            <a:xfrm>
              <a:off x="936115" y="202966"/>
              <a:ext cx="8092147" cy="7889941"/>
              <a:chOff x="0" y="0"/>
              <a:chExt cx="13018090" cy="12692795"/>
            </a:xfrm>
          </p:grpSpPr>
          <p:sp>
            <p:nvSpPr>
              <p:cNvPr id="7" name="Freeform 7"/>
              <p:cNvSpPr/>
              <p:nvPr/>
            </p:nvSpPr>
            <p:spPr>
              <a:xfrm>
                <a:off x="0" y="-6350"/>
                <a:ext cx="13018091" cy="12700"/>
              </a:xfrm>
              <a:custGeom>
                <a:avLst/>
                <a:gdLst/>
                <a:ahLst/>
                <a:cxnLst/>
                <a:rect l="l" t="t" r="r" b="b"/>
                <a:pathLst>
                  <a:path w="13018091" h="12700">
                    <a:moveTo>
                      <a:pt x="0" y="0"/>
                    </a:moveTo>
                    <a:lnTo>
                      <a:pt x="13018091" y="0"/>
                    </a:lnTo>
                    <a:lnTo>
                      <a:pt x="13018091" y="12700"/>
                    </a:lnTo>
                    <a:lnTo>
                      <a:pt x="0" y="12700"/>
                    </a:lnTo>
                    <a:close/>
                  </a:path>
                </a:pathLst>
              </a:custGeom>
              <a:solidFill>
                <a:srgbClr val="4A9D75"/>
              </a:solidFill>
            </p:spPr>
          </p:sp>
          <p:sp>
            <p:nvSpPr>
              <p:cNvPr id="8" name="Freeform 8"/>
              <p:cNvSpPr/>
              <p:nvPr/>
            </p:nvSpPr>
            <p:spPr>
              <a:xfrm>
                <a:off x="0" y="4224582"/>
                <a:ext cx="13018091" cy="12700"/>
              </a:xfrm>
              <a:custGeom>
                <a:avLst/>
                <a:gdLst/>
                <a:ahLst/>
                <a:cxnLst/>
                <a:rect l="l" t="t" r="r" b="b"/>
                <a:pathLst>
                  <a:path w="13018091" h="12700">
                    <a:moveTo>
                      <a:pt x="0" y="0"/>
                    </a:moveTo>
                    <a:lnTo>
                      <a:pt x="13018091" y="0"/>
                    </a:lnTo>
                    <a:lnTo>
                      <a:pt x="13018091" y="12700"/>
                    </a:lnTo>
                    <a:lnTo>
                      <a:pt x="0" y="12700"/>
                    </a:lnTo>
                    <a:close/>
                  </a:path>
                </a:pathLst>
              </a:custGeom>
              <a:solidFill>
                <a:srgbClr val="4A9D75"/>
              </a:solidFill>
            </p:spPr>
          </p:sp>
          <p:sp>
            <p:nvSpPr>
              <p:cNvPr id="9" name="Freeform 9"/>
              <p:cNvSpPr/>
              <p:nvPr/>
            </p:nvSpPr>
            <p:spPr>
              <a:xfrm>
                <a:off x="0" y="8455513"/>
                <a:ext cx="13018091" cy="12700"/>
              </a:xfrm>
              <a:custGeom>
                <a:avLst/>
                <a:gdLst/>
                <a:ahLst/>
                <a:cxnLst/>
                <a:rect l="l" t="t" r="r" b="b"/>
                <a:pathLst>
                  <a:path w="13018091" h="12700">
                    <a:moveTo>
                      <a:pt x="0" y="0"/>
                    </a:moveTo>
                    <a:lnTo>
                      <a:pt x="13018091" y="0"/>
                    </a:lnTo>
                    <a:lnTo>
                      <a:pt x="13018091" y="12700"/>
                    </a:lnTo>
                    <a:lnTo>
                      <a:pt x="0" y="12700"/>
                    </a:lnTo>
                    <a:close/>
                  </a:path>
                </a:pathLst>
              </a:custGeom>
              <a:solidFill>
                <a:srgbClr val="4A9D75"/>
              </a:solidFill>
            </p:spPr>
          </p:sp>
          <p:sp>
            <p:nvSpPr>
              <p:cNvPr id="10" name="Freeform 10"/>
              <p:cNvSpPr/>
              <p:nvPr/>
            </p:nvSpPr>
            <p:spPr>
              <a:xfrm>
                <a:off x="0" y="12686445"/>
                <a:ext cx="13018091" cy="12700"/>
              </a:xfrm>
              <a:custGeom>
                <a:avLst/>
                <a:gdLst/>
                <a:ahLst/>
                <a:cxnLst/>
                <a:rect l="l" t="t" r="r" b="b"/>
                <a:pathLst>
                  <a:path w="13018091" h="12700">
                    <a:moveTo>
                      <a:pt x="0" y="0"/>
                    </a:moveTo>
                    <a:lnTo>
                      <a:pt x="13018091" y="0"/>
                    </a:lnTo>
                    <a:lnTo>
                      <a:pt x="13018091" y="12700"/>
                    </a:lnTo>
                    <a:lnTo>
                      <a:pt x="0" y="12700"/>
                    </a:lnTo>
                    <a:close/>
                  </a:path>
                </a:pathLst>
              </a:custGeom>
              <a:solidFill>
                <a:srgbClr val="4A9D75"/>
              </a:solidFill>
            </p:spPr>
          </p:sp>
        </p:grpSp>
        <p:sp>
          <p:nvSpPr>
            <p:cNvPr id="11" name="TextBox 11"/>
            <p:cNvSpPr txBox="1"/>
            <p:nvPr/>
          </p:nvSpPr>
          <p:spPr>
            <a:xfrm>
              <a:off x="26406" y="-38100"/>
              <a:ext cx="740376" cy="444032"/>
            </a:xfrm>
            <a:prstGeom prst="rect">
              <a:avLst/>
            </a:prstGeom>
          </p:spPr>
          <p:txBody>
            <a:bodyPr lIns="0" tIns="0" rIns="0" bIns="0" rtlCol="0" anchor="t">
              <a:spAutoFit/>
            </a:bodyPr>
            <a:lstStyle/>
            <a:p>
              <a:pPr algn="r">
                <a:lnSpc>
                  <a:spcPts val="2799"/>
                </a:lnSpc>
              </a:pPr>
              <a:r>
                <a:rPr lang="en-US" sz="1999">
                  <a:solidFill>
                    <a:srgbClr val="4A9D75"/>
                  </a:solidFill>
                  <a:latin typeface="Open Sauce Bold"/>
                </a:rPr>
                <a:t>750 </a:t>
              </a:r>
            </a:p>
          </p:txBody>
        </p:sp>
        <p:sp>
          <p:nvSpPr>
            <p:cNvPr id="12" name="TextBox 12"/>
            <p:cNvSpPr txBox="1"/>
            <p:nvPr/>
          </p:nvSpPr>
          <p:spPr>
            <a:xfrm>
              <a:off x="0" y="2591880"/>
              <a:ext cx="766782" cy="444032"/>
            </a:xfrm>
            <a:prstGeom prst="rect">
              <a:avLst/>
            </a:prstGeom>
          </p:spPr>
          <p:txBody>
            <a:bodyPr lIns="0" tIns="0" rIns="0" bIns="0" rtlCol="0" anchor="t">
              <a:spAutoFit/>
            </a:bodyPr>
            <a:lstStyle/>
            <a:p>
              <a:pPr algn="r">
                <a:lnSpc>
                  <a:spcPts val="2799"/>
                </a:lnSpc>
              </a:pPr>
              <a:r>
                <a:rPr lang="en-US" sz="1999">
                  <a:solidFill>
                    <a:srgbClr val="4A9D75"/>
                  </a:solidFill>
                  <a:latin typeface="Open Sauce Bold"/>
                </a:rPr>
                <a:t>500 </a:t>
              </a:r>
            </a:p>
          </p:txBody>
        </p:sp>
        <p:sp>
          <p:nvSpPr>
            <p:cNvPr id="13" name="TextBox 13"/>
            <p:cNvSpPr txBox="1"/>
            <p:nvPr/>
          </p:nvSpPr>
          <p:spPr>
            <a:xfrm>
              <a:off x="7401" y="5221860"/>
              <a:ext cx="759381" cy="444032"/>
            </a:xfrm>
            <a:prstGeom prst="rect">
              <a:avLst/>
            </a:prstGeom>
          </p:spPr>
          <p:txBody>
            <a:bodyPr lIns="0" tIns="0" rIns="0" bIns="0" rtlCol="0" anchor="t">
              <a:spAutoFit/>
            </a:bodyPr>
            <a:lstStyle/>
            <a:p>
              <a:pPr algn="r">
                <a:lnSpc>
                  <a:spcPts val="2799"/>
                </a:lnSpc>
              </a:pPr>
              <a:r>
                <a:rPr lang="en-US" sz="1999">
                  <a:solidFill>
                    <a:srgbClr val="4A9D75"/>
                  </a:solidFill>
                  <a:latin typeface="Open Sauce Bold"/>
                </a:rPr>
                <a:t>250 </a:t>
              </a:r>
            </a:p>
          </p:txBody>
        </p:sp>
        <p:sp>
          <p:nvSpPr>
            <p:cNvPr id="14" name="TextBox 14"/>
            <p:cNvSpPr txBox="1"/>
            <p:nvPr/>
          </p:nvSpPr>
          <p:spPr>
            <a:xfrm>
              <a:off x="448995" y="7851841"/>
              <a:ext cx="317787" cy="444032"/>
            </a:xfrm>
            <a:prstGeom prst="rect">
              <a:avLst/>
            </a:prstGeom>
          </p:spPr>
          <p:txBody>
            <a:bodyPr lIns="0" tIns="0" rIns="0" bIns="0" rtlCol="0" anchor="t">
              <a:spAutoFit/>
            </a:bodyPr>
            <a:lstStyle/>
            <a:p>
              <a:pPr algn="r">
                <a:lnSpc>
                  <a:spcPts val="2799"/>
                </a:lnSpc>
              </a:pPr>
              <a:r>
                <a:rPr lang="en-US" sz="1999">
                  <a:solidFill>
                    <a:srgbClr val="4A9D75"/>
                  </a:solidFill>
                  <a:latin typeface="Open Sauce Bold"/>
                </a:rPr>
                <a:t>0 </a:t>
              </a:r>
            </a:p>
          </p:txBody>
        </p:sp>
        <p:grpSp>
          <p:nvGrpSpPr>
            <p:cNvPr id="15" name="Group 15"/>
            <p:cNvGrpSpPr>
              <a:grpSpLocks noChangeAspect="1"/>
            </p:cNvGrpSpPr>
            <p:nvPr/>
          </p:nvGrpSpPr>
          <p:grpSpPr>
            <a:xfrm>
              <a:off x="2245334" y="289733"/>
              <a:ext cx="5473709" cy="804819"/>
              <a:chOff x="2106182" y="139585"/>
              <a:chExt cx="8805727" cy="1294737"/>
            </a:xfrm>
          </p:grpSpPr>
          <p:sp>
            <p:nvSpPr>
              <p:cNvPr id="16" name="Freeform 16"/>
              <p:cNvSpPr/>
              <p:nvPr/>
            </p:nvSpPr>
            <p:spPr>
              <a:xfrm>
                <a:off x="2106182" y="816000"/>
                <a:ext cx="4432994" cy="618039"/>
              </a:xfrm>
              <a:custGeom>
                <a:avLst/>
                <a:gdLst/>
                <a:ahLst/>
                <a:cxnLst/>
                <a:rect l="l" t="t" r="r" b="b"/>
                <a:pathLst>
                  <a:path w="4432994" h="618039">
                    <a:moveTo>
                      <a:pt x="127000" y="554822"/>
                    </a:moveTo>
                    <a:cubicBezTo>
                      <a:pt x="126843" y="519863"/>
                      <a:pt x="98459" y="491605"/>
                      <a:pt x="63500" y="491605"/>
                    </a:cubicBezTo>
                    <a:cubicBezTo>
                      <a:pt x="28540" y="491605"/>
                      <a:pt x="156" y="519863"/>
                      <a:pt x="0" y="554822"/>
                    </a:cubicBezTo>
                    <a:cubicBezTo>
                      <a:pt x="156" y="589781"/>
                      <a:pt x="28540" y="618039"/>
                      <a:pt x="63500" y="618039"/>
                    </a:cubicBezTo>
                    <a:cubicBezTo>
                      <a:pt x="98459" y="618039"/>
                      <a:pt x="126843" y="589781"/>
                      <a:pt x="127000" y="554822"/>
                    </a:cubicBezTo>
                    <a:close/>
                    <a:moveTo>
                      <a:pt x="60070" y="526453"/>
                    </a:moveTo>
                    <a:cubicBezTo>
                      <a:pt x="44460" y="528411"/>
                      <a:pt x="33370" y="542618"/>
                      <a:pt x="35258" y="558236"/>
                    </a:cubicBezTo>
                    <a:cubicBezTo>
                      <a:pt x="37146" y="573854"/>
                      <a:pt x="51303" y="585009"/>
                      <a:pt x="66929" y="583190"/>
                    </a:cubicBezTo>
                    <a:lnTo>
                      <a:pt x="4406293" y="58555"/>
                    </a:lnTo>
                    <a:cubicBezTo>
                      <a:pt x="4421902" y="56597"/>
                      <a:pt x="4432993" y="42390"/>
                      <a:pt x="4431105" y="26772"/>
                    </a:cubicBezTo>
                    <a:cubicBezTo>
                      <a:pt x="4429217" y="11154"/>
                      <a:pt x="4415059" y="0"/>
                      <a:pt x="4399433" y="1818"/>
                    </a:cubicBezTo>
                    <a:close/>
                  </a:path>
                </a:pathLst>
              </a:custGeom>
              <a:solidFill>
                <a:srgbClr val="4A9D75"/>
              </a:solidFill>
            </p:spPr>
          </p:sp>
          <p:sp>
            <p:nvSpPr>
              <p:cNvPr id="17" name="Freeform 17"/>
              <p:cNvSpPr/>
              <p:nvPr/>
            </p:nvSpPr>
            <p:spPr>
              <a:xfrm>
                <a:off x="6445545" y="139868"/>
                <a:ext cx="4466364" cy="769535"/>
              </a:xfrm>
              <a:custGeom>
                <a:avLst/>
                <a:gdLst/>
                <a:ahLst/>
                <a:cxnLst/>
                <a:rect l="l" t="t" r="r" b="b"/>
                <a:pathLst>
                  <a:path w="4466364" h="769535">
                    <a:moveTo>
                      <a:pt x="127000" y="706318"/>
                    </a:moveTo>
                    <a:cubicBezTo>
                      <a:pt x="126843" y="671359"/>
                      <a:pt x="98459" y="643102"/>
                      <a:pt x="63500" y="643102"/>
                    </a:cubicBezTo>
                    <a:cubicBezTo>
                      <a:pt x="28540" y="643102"/>
                      <a:pt x="156" y="671359"/>
                      <a:pt x="0" y="706318"/>
                    </a:cubicBezTo>
                    <a:cubicBezTo>
                      <a:pt x="156" y="741278"/>
                      <a:pt x="28540" y="769535"/>
                      <a:pt x="63500" y="769535"/>
                    </a:cubicBezTo>
                    <a:cubicBezTo>
                      <a:pt x="98459" y="769535"/>
                      <a:pt x="126843" y="741278"/>
                      <a:pt x="127000" y="706318"/>
                    </a:cubicBezTo>
                    <a:close/>
                    <a:moveTo>
                      <a:pt x="59311" y="678052"/>
                    </a:moveTo>
                    <a:cubicBezTo>
                      <a:pt x="43759" y="680428"/>
                      <a:pt x="33053" y="694927"/>
                      <a:pt x="35360" y="710489"/>
                    </a:cubicBezTo>
                    <a:cubicBezTo>
                      <a:pt x="37666" y="726051"/>
                      <a:pt x="52117" y="736821"/>
                      <a:pt x="67689" y="734585"/>
                    </a:cubicBezTo>
                    <a:lnTo>
                      <a:pt x="4407052" y="91483"/>
                    </a:lnTo>
                    <a:cubicBezTo>
                      <a:pt x="4422603" y="89107"/>
                      <a:pt x="4433310" y="74608"/>
                      <a:pt x="4431004" y="59047"/>
                    </a:cubicBezTo>
                    <a:cubicBezTo>
                      <a:pt x="4428697" y="43485"/>
                      <a:pt x="4414246" y="32714"/>
                      <a:pt x="4398674" y="34950"/>
                    </a:cubicBezTo>
                    <a:close/>
                    <a:moveTo>
                      <a:pt x="4466363" y="63217"/>
                    </a:moveTo>
                    <a:cubicBezTo>
                      <a:pt x="4466207" y="28257"/>
                      <a:pt x="4437823" y="0"/>
                      <a:pt x="4402863" y="0"/>
                    </a:cubicBezTo>
                    <a:cubicBezTo>
                      <a:pt x="4367903" y="0"/>
                      <a:pt x="4339520" y="28257"/>
                      <a:pt x="4339363" y="63217"/>
                    </a:cubicBezTo>
                    <a:cubicBezTo>
                      <a:pt x="4339520" y="98176"/>
                      <a:pt x="4367903" y="126433"/>
                      <a:pt x="4402863" y="126433"/>
                    </a:cubicBezTo>
                    <a:cubicBezTo>
                      <a:pt x="4437823" y="126433"/>
                      <a:pt x="4466207" y="98176"/>
                      <a:pt x="4466363" y="63217"/>
                    </a:cubicBezTo>
                    <a:close/>
                  </a:path>
                </a:pathLst>
              </a:custGeom>
              <a:solidFill>
                <a:srgbClr val="4A9D75"/>
              </a:solidFill>
            </p:spPr>
          </p:sp>
        </p:grpSp>
      </p:grpSp>
      <p:sp>
        <p:nvSpPr>
          <p:cNvPr id="18" name="AutoShape 18"/>
          <p:cNvSpPr/>
          <p:nvPr/>
        </p:nvSpPr>
        <p:spPr>
          <a:xfrm>
            <a:off x="0" y="9248775"/>
            <a:ext cx="18288000" cy="0"/>
          </a:xfrm>
          <a:prstGeom prst="line">
            <a:avLst/>
          </a:prstGeom>
          <a:ln w="9525" cap="rnd">
            <a:solidFill>
              <a:srgbClr val="4A9D75"/>
            </a:solidFill>
            <a:prstDash val="solid"/>
            <a:headEnd type="none" w="sm" len="sm"/>
            <a:tailEnd type="none" w="sm" len="sm"/>
          </a:ln>
        </p:spPr>
      </p:sp>
      <p:grpSp>
        <p:nvGrpSpPr>
          <p:cNvPr id="19" name="Group 19"/>
          <p:cNvGrpSpPr/>
          <p:nvPr/>
        </p:nvGrpSpPr>
        <p:grpSpPr>
          <a:xfrm>
            <a:off x="1028700" y="3929448"/>
            <a:ext cx="6368452" cy="3040844"/>
            <a:chOff x="0" y="0"/>
            <a:chExt cx="8491269" cy="4054459"/>
          </a:xfrm>
        </p:grpSpPr>
        <p:sp>
          <p:nvSpPr>
            <p:cNvPr id="20" name="TextBox 20"/>
            <p:cNvSpPr txBox="1"/>
            <p:nvPr/>
          </p:nvSpPr>
          <p:spPr>
            <a:xfrm>
              <a:off x="0" y="2667102"/>
              <a:ext cx="8491269" cy="1387357"/>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a:rPr>
                <a:t>Skin disease statistics every year (Oktaviani, 2015) </a:t>
              </a:r>
            </a:p>
          </p:txBody>
        </p:sp>
        <p:sp>
          <p:nvSpPr>
            <p:cNvPr id="21" name="TextBox 21"/>
            <p:cNvSpPr txBox="1"/>
            <p:nvPr/>
          </p:nvSpPr>
          <p:spPr>
            <a:xfrm>
              <a:off x="0" y="85725"/>
              <a:ext cx="8491269" cy="1937749"/>
            </a:xfrm>
            <a:prstGeom prst="rect">
              <a:avLst/>
            </a:prstGeom>
          </p:spPr>
          <p:txBody>
            <a:bodyPr lIns="0" tIns="0" rIns="0" bIns="0" rtlCol="0" anchor="t">
              <a:spAutoFit/>
            </a:bodyPr>
            <a:lstStyle/>
            <a:p>
              <a:pPr>
                <a:lnSpc>
                  <a:spcPts val="11000"/>
                </a:lnSpc>
              </a:pPr>
              <a:r>
                <a:rPr lang="en-US" sz="10000" spc="-99">
                  <a:solidFill>
                    <a:srgbClr val="4A9D75"/>
                  </a:solidFill>
                  <a:latin typeface="Open Sauce Bold"/>
                </a:rPr>
                <a:t>Statistic</a:t>
              </a:r>
            </a:p>
          </p:txBody>
        </p:sp>
      </p:grpSp>
      <p:pic>
        <p:nvPicPr>
          <p:cNvPr id="22" name="Picture 22"/>
          <p:cNvPicPr>
            <a:picLocks noChangeAspect="1"/>
          </p:cNvPicPr>
          <p:nvPr/>
        </p:nvPicPr>
        <p:blipFill>
          <a:blip r:embed="rId2"/>
          <a:srcRect/>
          <a:stretch>
            <a:fillRect/>
          </a:stretch>
        </p:blipFill>
        <p:spPr>
          <a:xfrm>
            <a:off x="16143621" y="503806"/>
            <a:ext cx="1115679" cy="10497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1824831"/>
            <a:ext cx="18288000" cy="0"/>
          </a:xfrm>
          <a:prstGeom prst="line">
            <a:avLst/>
          </a:prstGeom>
          <a:ln w="9525" cap="rnd">
            <a:solidFill>
              <a:srgbClr val="4A9D75"/>
            </a:solidFill>
            <a:prstDash val="solid"/>
            <a:headEnd type="none" w="sm" len="sm"/>
            <a:tailEnd type="none" w="sm" len="sm"/>
          </a:ln>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62276" y="3014533"/>
            <a:ext cx="444731" cy="45720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35224" y="4777740"/>
            <a:ext cx="471782" cy="457200"/>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089416" y="7371564"/>
            <a:ext cx="390450" cy="594869"/>
          </a:xfrm>
          <a:prstGeom prst="rect">
            <a:avLst/>
          </a:prstGeom>
        </p:spPr>
      </p:pic>
      <p:pic>
        <p:nvPicPr>
          <p:cNvPr id="6" name="Picture 6"/>
          <p:cNvPicPr>
            <a:picLocks noChangeAspect="1"/>
          </p:cNvPicPr>
          <p:nvPr/>
        </p:nvPicPr>
        <p:blipFill>
          <a:blip r:embed="rId8"/>
          <a:srcRect/>
          <a:stretch>
            <a:fillRect/>
          </a:stretch>
        </p:blipFill>
        <p:spPr>
          <a:xfrm>
            <a:off x="16143621" y="503806"/>
            <a:ext cx="1115679" cy="1049788"/>
          </a:xfrm>
          <a:prstGeom prst="rect">
            <a:avLst/>
          </a:prstGeom>
        </p:spPr>
      </p:pic>
      <p:pic>
        <p:nvPicPr>
          <p:cNvPr id="7" name="Picture 7"/>
          <p:cNvPicPr>
            <a:picLocks noChangeAspect="1"/>
          </p:cNvPicPr>
          <p:nvPr/>
        </p:nvPicPr>
        <p:blipFill>
          <a:blip r:embed="rId9"/>
          <a:srcRect l="18278"/>
          <a:stretch>
            <a:fillRect/>
          </a:stretch>
        </p:blipFill>
        <p:spPr>
          <a:xfrm>
            <a:off x="2489496" y="4382173"/>
            <a:ext cx="2698148" cy="4876127"/>
          </a:xfrm>
          <a:prstGeom prst="rect">
            <a:avLst/>
          </a:prstGeom>
        </p:spPr>
      </p:pic>
      <p:sp>
        <p:nvSpPr>
          <p:cNvPr id="8" name="TextBox 8"/>
          <p:cNvSpPr txBox="1"/>
          <p:nvPr/>
        </p:nvSpPr>
        <p:spPr>
          <a:xfrm>
            <a:off x="1028700" y="2798633"/>
            <a:ext cx="6082702" cy="1431925"/>
          </a:xfrm>
          <a:prstGeom prst="rect">
            <a:avLst/>
          </a:prstGeom>
        </p:spPr>
        <p:txBody>
          <a:bodyPr lIns="0" tIns="0" rIns="0" bIns="0" rtlCol="0" anchor="t">
            <a:spAutoFit/>
          </a:bodyPr>
          <a:lstStyle/>
          <a:p>
            <a:pPr>
              <a:lnSpc>
                <a:spcPts val="11000"/>
              </a:lnSpc>
            </a:pPr>
            <a:r>
              <a:rPr lang="en-US" sz="10000" spc="-100">
                <a:solidFill>
                  <a:srgbClr val="4A9D75"/>
                </a:solidFill>
                <a:latin typeface="Open Sauce Bold"/>
              </a:rPr>
              <a:t>Solutions</a:t>
            </a:r>
          </a:p>
        </p:txBody>
      </p:sp>
      <p:sp>
        <p:nvSpPr>
          <p:cNvPr id="9" name="TextBox 9"/>
          <p:cNvSpPr txBox="1"/>
          <p:nvPr/>
        </p:nvSpPr>
        <p:spPr>
          <a:xfrm>
            <a:off x="1028700" y="774700"/>
            <a:ext cx="6451967" cy="523831"/>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a:rPr>
              <a:t>Skinsis in Action</a:t>
            </a:r>
          </a:p>
        </p:txBody>
      </p:sp>
      <p:grpSp>
        <p:nvGrpSpPr>
          <p:cNvPr id="10" name="Group 10"/>
          <p:cNvGrpSpPr/>
          <p:nvPr/>
        </p:nvGrpSpPr>
        <p:grpSpPr>
          <a:xfrm>
            <a:off x="10241923" y="3014533"/>
            <a:ext cx="6329021" cy="977027"/>
            <a:chOff x="0" y="0"/>
            <a:chExt cx="8438694" cy="1302703"/>
          </a:xfrm>
        </p:grpSpPr>
        <p:sp>
          <p:nvSpPr>
            <p:cNvPr id="11" name="TextBox 11"/>
            <p:cNvSpPr txBox="1"/>
            <p:nvPr/>
          </p:nvSpPr>
          <p:spPr>
            <a:xfrm>
              <a:off x="0" y="827994"/>
              <a:ext cx="8438694" cy="474710"/>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Identify first aid in dealing with skin diseases</a:t>
              </a:r>
            </a:p>
          </p:txBody>
        </p:sp>
        <p:sp>
          <p:nvSpPr>
            <p:cNvPr id="12" name="TextBox 12"/>
            <p:cNvSpPr txBox="1"/>
            <p:nvPr/>
          </p:nvSpPr>
          <p:spPr>
            <a:xfrm>
              <a:off x="0" y="-66675"/>
              <a:ext cx="8438694" cy="676216"/>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First Aid App</a:t>
              </a:r>
            </a:p>
          </p:txBody>
        </p:sp>
      </p:grpSp>
      <p:grpSp>
        <p:nvGrpSpPr>
          <p:cNvPr id="13" name="Group 13"/>
          <p:cNvGrpSpPr/>
          <p:nvPr/>
        </p:nvGrpSpPr>
        <p:grpSpPr>
          <a:xfrm>
            <a:off x="10241923" y="4704600"/>
            <a:ext cx="6329021" cy="1900864"/>
            <a:chOff x="0" y="0"/>
            <a:chExt cx="8438694" cy="2534485"/>
          </a:xfrm>
        </p:grpSpPr>
        <p:sp>
          <p:nvSpPr>
            <p:cNvPr id="14" name="TextBox 14"/>
            <p:cNvSpPr txBox="1"/>
            <p:nvPr/>
          </p:nvSpPr>
          <p:spPr>
            <a:xfrm>
              <a:off x="0" y="1539135"/>
              <a:ext cx="8438694" cy="995351"/>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Recommendations given by dermatologists as an early diagnosis of the disease</a:t>
              </a:r>
            </a:p>
          </p:txBody>
        </p:sp>
        <p:sp>
          <p:nvSpPr>
            <p:cNvPr id="15" name="TextBox 15"/>
            <p:cNvSpPr txBox="1"/>
            <p:nvPr/>
          </p:nvSpPr>
          <p:spPr>
            <a:xfrm>
              <a:off x="0" y="-66675"/>
              <a:ext cx="8438694" cy="1387357"/>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Recommendations from a dermatologist</a:t>
              </a:r>
            </a:p>
          </p:txBody>
        </p:sp>
      </p:grpSp>
      <p:grpSp>
        <p:nvGrpSpPr>
          <p:cNvPr id="16" name="Group 16"/>
          <p:cNvGrpSpPr/>
          <p:nvPr/>
        </p:nvGrpSpPr>
        <p:grpSpPr>
          <a:xfrm>
            <a:off x="10241923" y="7357436"/>
            <a:ext cx="6329021" cy="1900864"/>
            <a:chOff x="0" y="0"/>
            <a:chExt cx="8438694" cy="2534485"/>
          </a:xfrm>
        </p:grpSpPr>
        <p:sp>
          <p:nvSpPr>
            <p:cNvPr id="17" name="TextBox 17"/>
            <p:cNvSpPr txBox="1"/>
            <p:nvPr/>
          </p:nvSpPr>
          <p:spPr>
            <a:xfrm>
              <a:off x="0" y="1539135"/>
              <a:ext cx="8438694" cy="995351"/>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Advice and input from experts could be targeted accurately</a:t>
              </a:r>
            </a:p>
          </p:txBody>
        </p:sp>
        <p:sp>
          <p:nvSpPr>
            <p:cNvPr id="18" name="TextBox 18"/>
            <p:cNvSpPr txBox="1"/>
            <p:nvPr/>
          </p:nvSpPr>
          <p:spPr>
            <a:xfrm>
              <a:off x="0" y="-66675"/>
              <a:ext cx="8438694" cy="1387357"/>
            </a:xfrm>
            <a:prstGeom prst="rect">
              <a:avLst/>
            </a:prstGeom>
          </p:spPr>
          <p:txBody>
            <a:bodyPr lIns="0" tIns="0" rIns="0" bIns="0" rtlCol="0" anchor="t">
              <a:spAutoFit/>
            </a:bodyPr>
            <a:lstStyle/>
            <a:p>
              <a:pPr algn="just">
                <a:lnSpc>
                  <a:spcPts val="4200"/>
                </a:lnSpc>
                <a:spcBef>
                  <a:spcPct val="0"/>
                </a:spcBef>
              </a:pPr>
              <a:r>
                <a:rPr lang="en-US" sz="3000">
                  <a:solidFill>
                    <a:srgbClr val="4A9D75"/>
                  </a:solidFill>
                  <a:latin typeface="Open Sauce Bold"/>
                </a:rPr>
                <a:t>Inform the accuracy of the disease with a percentage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81" b="681"/>
          <a:stretch>
            <a:fillRect/>
          </a:stretch>
        </p:blipFill>
        <p:spPr>
          <a:xfrm>
            <a:off x="0" y="0"/>
            <a:ext cx="6952831" cy="10287000"/>
          </a:xfrm>
          <a:prstGeom prst="rect">
            <a:avLst/>
          </a:prstGeom>
        </p:spPr>
      </p:pic>
      <p:sp>
        <p:nvSpPr>
          <p:cNvPr id="3" name="TextBox 3"/>
          <p:cNvSpPr txBox="1"/>
          <p:nvPr/>
        </p:nvSpPr>
        <p:spPr>
          <a:xfrm>
            <a:off x="8691934" y="3437786"/>
            <a:ext cx="8404081" cy="2425634"/>
          </a:xfrm>
          <a:prstGeom prst="rect">
            <a:avLst/>
          </a:prstGeom>
        </p:spPr>
        <p:txBody>
          <a:bodyPr lIns="0" tIns="0" rIns="0" bIns="0" rtlCol="0" anchor="t">
            <a:spAutoFit/>
          </a:bodyPr>
          <a:lstStyle/>
          <a:p>
            <a:pPr>
              <a:lnSpc>
                <a:spcPts val="18700"/>
              </a:lnSpc>
            </a:pPr>
            <a:r>
              <a:rPr lang="en-US" sz="17000" spc="-170">
                <a:solidFill>
                  <a:srgbClr val="4A9D75"/>
                </a:solidFill>
                <a:latin typeface="Open Sauce Bold"/>
              </a:rPr>
              <a:t>Skinsis</a:t>
            </a:r>
          </a:p>
        </p:txBody>
      </p:sp>
      <p:sp>
        <p:nvSpPr>
          <p:cNvPr id="4" name="TextBox 4"/>
          <p:cNvSpPr txBox="1"/>
          <p:nvPr/>
        </p:nvSpPr>
        <p:spPr>
          <a:xfrm>
            <a:off x="8691934" y="5999628"/>
            <a:ext cx="7451687" cy="523831"/>
          </a:xfrm>
          <a:prstGeom prst="rect">
            <a:avLst/>
          </a:prstGeom>
        </p:spPr>
        <p:txBody>
          <a:bodyPr lIns="0" tIns="0" rIns="0" bIns="0" rtlCol="0" anchor="t">
            <a:spAutoFit/>
          </a:bodyPr>
          <a:lstStyle/>
          <a:p>
            <a:pPr algn="ctr">
              <a:lnSpc>
                <a:spcPts val="4200"/>
              </a:lnSpc>
              <a:spcBef>
                <a:spcPct val="0"/>
              </a:spcBef>
            </a:pPr>
            <a:r>
              <a:rPr lang="en-US" sz="3000">
                <a:solidFill>
                  <a:srgbClr val="4A9D75"/>
                </a:solidFill>
                <a:latin typeface="Open Sauce"/>
              </a:rPr>
              <a:t>Your personal skin doctor</a:t>
            </a:r>
          </a:p>
        </p:txBody>
      </p:sp>
      <p:pic>
        <p:nvPicPr>
          <p:cNvPr id="5" name="Picture 5"/>
          <p:cNvPicPr>
            <a:picLocks noChangeAspect="1"/>
          </p:cNvPicPr>
          <p:nvPr/>
        </p:nvPicPr>
        <p:blipFill>
          <a:blip r:embed="rId3"/>
          <a:srcRect/>
          <a:stretch>
            <a:fillRect/>
          </a:stretch>
        </p:blipFill>
        <p:spPr>
          <a:xfrm>
            <a:off x="16143621" y="503806"/>
            <a:ext cx="1115679" cy="10497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A9D75"/>
        </a:solidFill>
        <a:effectLst/>
      </p:bgPr>
    </p:bg>
    <p:spTree>
      <p:nvGrpSpPr>
        <p:cNvPr id="1" name=""/>
        <p:cNvGrpSpPr/>
        <p:nvPr/>
      </p:nvGrpSpPr>
      <p:grpSpPr>
        <a:xfrm>
          <a:off x="0" y="0"/>
          <a:ext cx="0" cy="0"/>
          <a:chOff x="0" y="0"/>
          <a:chExt cx="0" cy="0"/>
        </a:xfrm>
      </p:grpSpPr>
      <p:sp>
        <p:nvSpPr>
          <p:cNvPr id="2" name="AutoShape 2"/>
          <p:cNvSpPr/>
          <p:nvPr/>
        </p:nvSpPr>
        <p:spPr>
          <a:xfrm>
            <a:off x="9654671" y="5288087"/>
            <a:ext cx="8128532" cy="0"/>
          </a:xfrm>
          <a:prstGeom prst="line">
            <a:avLst/>
          </a:prstGeom>
          <a:ln w="9525" cap="rnd">
            <a:solidFill>
              <a:srgbClr val="F6FFFB"/>
            </a:solidFill>
            <a:prstDash val="solid"/>
            <a:headEnd type="none" w="sm" len="sm"/>
            <a:tailEnd type="none" w="sm" len="sm"/>
          </a:ln>
        </p:spPr>
      </p:sp>
      <p:sp>
        <p:nvSpPr>
          <p:cNvPr id="3" name="AutoShape 3"/>
          <p:cNvSpPr/>
          <p:nvPr/>
        </p:nvSpPr>
        <p:spPr>
          <a:xfrm>
            <a:off x="9654671" y="7805525"/>
            <a:ext cx="8128532" cy="0"/>
          </a:xfrm>
          <a:prstGeom prst="line">
            <a:avLst/>
          </a:prstGeom>
          <a:ln w="9525" cap="rnd">
            <a:solidFill>
              <a:srgbClr val="F6FFFB"/>
            </a:solidFill>
            <a:prstDash val="solid"/>
            <a:headEnd type="none" w="sm" len="sm"/>
            <a:tailEnd type="none" w="sm" len="sm"/>
          </a:ln>
        </p:spPr>
      </p:sp>
      <p:sp>
        <p:nvSpPr>
          <p:cNvPr id="4" name="TextBox 4"/>
          <p:cNvSpPr txBox="1"/>
          <p:nvPr/>
        </p:nvSpPr>
        <p:spPr>
          <a:xfrm>
            <a:off x="10128848" y="2256174"/>
            <a:ext cx="7130452" cy="523831"/>
          </a:xfrm>
          <a:prstGeom prst="rect">
            <a:avLst/>
          </a:prstGeom>
        </p:spPr>
        <p:txBody>
          <a:bodyPr lIns="0" tIns="0" rIns="0" bIns="0" rtlCol="0" anchor="t">
            <a:spAutoFit/>
          </a:bodyPr>
          <a:lstStyle/>
          <a:p>
            <a:pPr>
              <a:lnSpc>
                <a:spcPts val="4200"/>
              </a:lnSpc>
              <a:spcBef>
                <a:spcPct val="0"/>
              </a:spcBef>
            </a:pPr>
            <a:r>
              <a:rPr lang="en-US" sz="3000">
                <a:solidFill>
                  <a:srgbClr val="F6FFFB"/>
                </a:solidFill>
                <a:latin typeface="Open Sauce"/>
              </a:rPr>
              <a:t>Skinsis's goals in action</a:t>
            </a:r>
          </a:p>
        </p:txBody>
      </p:sp>
      <p:sp>
        <p:nvSpPr>
          <p:cNvPr id="5" name="TextBox 5"/>
          <p:cNvSpPr txBox="1"/>
          <p:nvPr/>
        </p:nvSpPr>
        <p:spPr>
          <a:xfrm>
            <a:off x="10128848" y="744940"/>
            <a:ext cx="7130452" cy="1431881"/>
          </a:xfrm>
          <a:prstGeom prst="rect">
            <a:avLst/>
          </a:prstGeom>
        </p:spPr>
        <p:txBody>
          <a:bodyPr lIns="0" tIns="0" rIns="0" bIns="0" rtlCol="0" anchor="t">
            <a:spAutoFit/>
          </a:bodyPr>
          <a:lstStyle/>
          <a:p>
            <a:pPr>
              <a:lnSpc>
                <a:spcPts val="11000"/>
              </a:lnSpc>
            </a:pPr>
            <a:r>
              <a:rPr lang="en-US" sz="10000" spc="-99">
                <a:solidFill>
                  <a:srgbClr val="F6FFFB"/>
                </a:solidFill>
                <a:latin typeface="Open Sauce Bold"/>
              </a:rPr>
              <a:t>Goals</a:t>
            </a:r>
          </a:p>
        </p:txBody>
      </p:sp>
      <p:sp>
        <p:nvSpPr>
          <p:cNvPr id="6" name="TextBox 6"/>
          <p:cNvSpPr txBox="1"/>
          <p:nvPr/>
        </p:nvSpPr>
        <p:spPr>
          <a:xfrm>
            <a:off x="10382099" y="3570580"/>
            <a:ext cx="2310802" cy="920750"/>
          </a:xfrm>
          <a:prstGeom prst="rect">
            <a:avLst/>
          </a:prstGeom>
        </p:spPr>
        <p:txBody>
          <a:bodyPr lIns="0" tIns="0" rIns="0" bIns="0" rtlCol="0" anchor="t">
            <a:spAutoFit/>
          </a:bodyPr>
          <a:lstStyle/>
          <a:p>
            <a:pPr>
              <a:lnSpc>
                <a:spcPts val="7150"/>
              </a:lnSpc>
            </a:pPr>
            <a:r>
              <a:rPr lang="en-US" sz="6500" spc="-65">
                <a:solidFill>
                  <a:srgbClr val="F6FFFB"/>
                </a:solidFill>
                <a:latin typeface="Open Sauce Bold"/>
              </a:rPr>
              <a:t>1</a:t>
            </a:r>
          </a:p>
        </p:txBody>
      </p:sp>
      <p:sp>
        <p:nvSpPr>
          <p:cNvPr id="7" name="TextBox 7"/>
          <p:cNvSpPr txBox="1"/>
          <p:nvPr/>
        </p:nvSpPr>
        <p:spPr>
          <a:xfrm>
            <a:off x="11537500" y="3762667"/>
            <a:ext cx="3414939" cy="422231"/>
          </a:xfrm>
          <a:prstGeom prst="rect">
            <a:avLst/>
          </a:prstGeom>
        </p:spPr>
        <p:txBody>
          <a:bodyPr lIns="0" tIns="0" rIns="0" bIns="0" rtlCol="0" anchor="t">
            <a:spAutoFit/>
          </a:bodyPr>
          <a:lstStyle/>
          <a:p>
            <a:pPr>
              <a:lnSpc>
                <a:spcPts val="3500"/>
              </a:lnSpc>
              <a:spcBef>
                <a:spcPct val="0"/>
              </a:spcBef>
            </a:pPr>
            <a:r>
              <a:rPr lang="en-US" sz="2500">
                <a:solidFill>
                  <a:srgbClr val="F6FFFB"/>
                </a:solidFill>
                <a:latin typeface="Open Sauce Bold"/>
              </a:rPr>
              <a:t>FAST HANDLING</a:t>
            </a:r>
          </a:p>
        </p:txBody>
      </p:sp>
      <p:sp>
        <p:nvSpPr>
          <p:cNvPr id="8" name="TextBox 8"/>
          <p:cNvSpPr txBox="1"/>
          <p:nvPr/>
        </p:nvSpPr>
        <p:spPr>
          <a:xfrm>
            <a:off x="10382099" y="5891168"/>
            <a:ext cx="2310802" cy="920750"/>
          </a:xfrm>
          <a:prstGeom prst="rect">
            <a:avLst/>
          </a:prstGeom>
        </p:spPr>
        <p:txBody>
          <a:bodyPr lIns="0" tIns="0" rIns="0" bIns="0" rtlCol="0" anchor="t">
            <a:spAutoFit/>
          </a:bodyPr>
          <a:lstStyle/>
          <a:p>
            <a:pPr>
              <a:lnSpc>
                <a:spcPts val="7150"/>
              </a:lnSpc>
            </a:pPr>
            <a:r>
              <a:rPr lang="en-US" sz="6500" spc="-65">
                <a:solidFill>
                  <a:srgbClr val="F6FFFB"/>
                </a:solidFill>
                <a:latin typeface="Open Sauce Bold"/>
              </a:rPr>
              <a:t>2</a:t>
            </a:r>
          </a:p>
        </p:txBody>
      </p:sp>
      <p:sp>
        <p:nvSpPr>
          <p:cNvPr id="9" name="TextBox 9"/>
          <p:cNvSpPr txBox="1"/>
          <p:nvPr/>
        </p:nvSpPr>
        <p:spPr>
          <a:xfrm>
            <a:off x="11537500" y="6061075"/>
            <a:ext cx="4512219" cy="422231"/>
          </a:xfrm>
          <a:prstGeom prst="rect">
            <a:avLst/>
          </a:prstGeom>
        </p:spPr>
        <p:txBody>
          <a:bodyPr lIns="0" tIns="0" rIns="0" bIns="0" rtlCol="0" anchor="t">
            <a:spAutoFit/>
          </a:bodyPr>
          <a:lstStyle/>
          <a:p>
            <a:pPr>
              <a:lnSpc>
                <a:spcPts val="3500"/>
              </a:lnSpc>
              <a:spcBef>
                <a:spcPct val="0"/>
              </a:spcBef>
            </a:pPr>
            <a:r>
              <a:rPr lang="en-US" sz="2500">
                <a:solidFill>
                  <a:srgbClr val="F6FFFB"/>
                </a:solidFill>
                <a:latin typeface="Open Sauce Bold"/>
              </a:rPr>
              <a:t>SOLUTION APPLICATION</a:t>
            </a:r>
          </a:p>
        </p:txBody>
      </p:sp>
      <p:sp>
        <p:nvSpPr>
          <p:cNvPr id="10" name="TextBox 10"/>
          <p:cNvSpPr txBox="1"/>
          <p:nvPr/>
        </p:nvSpPr>
        <p:spPr>
          <a:xfrm>
            <a:off x="10382099" y="8605457"/>
            <a:ext cx="2310802" cy="920750"/>
          </a:xfrm>
          <a:prstGeom prst="rect">
            <a:avLst/>
          </a:prstGeom>
        </p:spPr>
        <p:txBody>
          <a:bodyPr lIns="0" tIns="0" rIns="0" bIns="0" rtlCol="0" anchor="t">
            <a:spAutoFit/>
          </a:bodyPr>
          <a:lstStyle/>
          <a:p>
            <a:pPr>
              <a:lnSpc>
                <a:spcPts val="7150"/>
              </a:lnSpc>
            </a:pPr>
            <a:r>
              <a:rPr lang="en-US" sz="6500" spc="-65">
                <a:solidFill>
                  <a:srgbClr val="F6FFFB"/>
                </a:solidFill>
                <a:latin typeface="Open Sauce Bold"/>
              </a:rPr>
              <a:t>3</a:t>
            </a:r>
          </a:p>
        </p:txBody>
      </p:sp>
      <p:sp>
        <p:nvSpPr>
          <p:cNvPr id="11" name="TextBox 11"/>
          <p:cNvSpPr txBox="1"/>
          <p:nvPr/>
        </p:nvSpPr>
        <p:spPr>
          <a:xfrm>
            <a:off x="11537500" y="8578513"/>
            <a:ext cx="4512219" cy="860337"/>
          </a:xfrm>
          <a:prstGeom prst="rect">
            <a:avLst/>
          </a:prstGeom>
        </p:spPr>
        <p:txBody>
          <a:bodyPr lIns="0" tIns="0" rIns="0" bIns="0" rtlCol="0" anchor="t">
            <a:spAutoFit/>
          </a:bodyPr>
          <a:lstStyle/>
          <a:p>
            <a:pPr>
              <a:lnSpc>
                <a:spcPts val="3500"/>
              </a:lnSpc>
              <a:spcBef>
                <a:spcPct val="0"/>
              </a:spcBef>
            </a:pPr>
            <a:r>
              <a:rPr lang="en-US" sz="2500">
                <a:solidFill>
                  <a:srgbClr val="F6FFFB"/>
                </a:solidFill>
                <a:latin typeface="Open Sauce Bold"/>
              </a:rPr>
              <a:t>TRUSTWORTHY AND RELIABLE</a:t>
            </a:r>
          </a:p>
        </p:txBody>
      </p:sp>
      <p:pic>
        <p:nvPicPr>
          <p:cNvPr id="12" name="Picture 12"/>
          <p:cNvPicPr>
            <a:picLocks noChangeAspect="1"/>
          </p:cNvPicPr>
          <p:nvPr/>
        </p:nvPicPr>
        <p:blipFill>
          <a:blip r:embed="rId2"/>
          <a:srcRect/>
          <a:stretch>
            <a:fillRect/>
          </a:stretch>
        </p:blipFill>
        <p:spPr>
          <a:xfrm>
            <a:off x="16179359" y="503806"/>
            <a:ext cx="1079941" cy="1049788"/>
          </a:xfrm>
          <a:prstGeom prst="rect">
            <a:avLst/>
          </a:prstGeom>
        </p:spPr>
      </p:pic>
      <p:pic>
        <p:nvPicPr>
          <p:cNvPr id="14" name="Picture 13">
            <a:extLst>
              <a:ext uri="{FF2B5EF4-FFF2-40B4-BE49-F238E27FC236}">
                <a16:creationId xmlns:a16="http://schemas.microsoft.com/office/drawing/2014/main" id="{A10E6C3F-D703-ABAB-E5DE-DF4DB89FAFF6}"/>
              </a:ext>
            </a:extLst>
          </p:cNvPr>
          <p:cNvPicPr>
            <a:picLocks noChangeAspect="1"/>
          </p:cNvPicPr>
          <p:nvPr/>
        </p:nvPicPr>
        <p:blipFill rotWithShape="1">
          <a:blip r:embed="rId3">
            <a:extLst>
              <a:ext uri="{28A0092B-C50C-407E-A947-70E740481C1C}">
                <a14:useLocalDpi xmlns:a14="http://schemas.microsoft.com/office/drawing/2010/main" val="0"/>
              </a:ext>
            </a:extLst>
          </a:blip>
          <a:srcRect l="32456" t="11450" r="22169" b="6520"/>
          <a:stretch/>
        </p:blipFill>
        <p:spPr>
          <a:xfrm>
            <a:off x="3335561" y="1104899"/>
            <a:ext cx="4909831" cy="8000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TextBox 2"/>
          <p:cNvSpPr txBox="1"/>
          <p:nvPr/>
        </p:nvSpPr>
        <p:spPr>
          <a:xfrm>
            <a:off x="1407490" y="1483398"/>
            <a:ext cx="11454802" cy="1431881"/>
          </a:xfrm>
          <a:prstGeom prst="rect">
            <a:avLst/>
          </a:prstGeom>
        </p:spPr>
        <p:txBody>
          <a:bodyPr lIns="0" tIns="0" rIns="0" bIns="0" rtlCol="0" anchor="t">
            <a:spAutoFit/>
          </a:bodyPr>
          <a:lstStyle/>
          <a:p>
            <a:pPr>
              <a:lnSpc>
                <a:spcPts val="11000"/>
              </a:lnSpc>
            </a:pPr>
            <a:r>
              <a:rPr lang="en-US" sz="10000" spc="-100">
                <a:solidFill>
                  <a:srgbClr val="4A9D75"/>
                </a:solidFill>
                <a:latin typeface="Open Sauce Bold"/>
              </a:rPr>
              <a:t>The Skinsis Ethos</a:t>
            </a:r>
          </a:p>
        </p:txBody>
      </p:sp>
      <p:sp>
        <p:nvSpPr>
          <p:cNvPr id="3" name="TextBox 3"/>
          <p:cNvSpPr txBox="1"/>
          <p:nvPr/>
        </p:nvSpPr>
        <p:spPr>
          <a:xfrm>
            <a:off x="1407490" y="7860734"/>
            <a:ext cx="4443071" cy="1144138"/>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Dermatologist-supported application that is reliable in providing fast treatment</a:t>
            </a:r>
          </a:p>
        </p:txBody>
      </p:sp>
      <p:sp>
        <p:nvSpPr>
          <p:cNvPr id="4" name="TextBox 4"/>
          <p:cNvSpPr txBox="1"/>
          <p:nvPr/>
        </p:nvSpPr>
        <p:spPr>
          <a:xfrm>
            <a:off x="1407490" y="6121895"/>
            <a:ext cx="4443071" cy="1057187"/>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Provide convenience in accessing skin health</a:t>
            </a:r>
          </a:p>
        </p:txBody>
      </p:sp>
      <p:sp>
        <p:nvSpPr>
          <p:cNvPr id="5" name="TextBox 5"/>
          <p:cNvSpPr txBox="1"/>
          <p:nvPr/>
        </p:nvSpPr>
        <p:spPr>
          <a:xfrm>
            <a:off x="1407490" y="5181600"/>
            <a:ext cx="4443071" cy="720725"/>
          </a:xfrm>
          <a:prstGeom prst="rect">
            <a:avLst/>
          </a:prstGeom>
        </p:spPr>
        <p:txBody>
          <a:bodyPr lIns="0" tIns="0" rIns="0" bIns="0" rtlCol="0" anchor="t">
            <a:spAutoFit/>
          </a:bodyPr>
          <a:lstStyle/>
          <a:p>
            <a:pPr>
              <a:lnSpc>
                <a:spcPts val="5500"/>
              </a:lnSpc>
            </a:pPr>
            <a:r>
              <a:rPr lang="en-US" sz="5000" spc="-50">
                <a:solidFill>
                  <a:srgbClr val="4A9D75"/>
                </a:solidFill>
                <a:latin typeface="Open Sauce Bold"/>
              </a:rPr>
              <a:t>01</a:t>
            </a:r>
          </a:p>
        </p:txBody>
      </p:sp>
      <p:sp>
        <p:nvSpPr>
          <p:cNvPr id="6" name="TextBox 6"/>
          <p:cNvSpPr txBox="1"/>
          <p:nvPr/>
        </p:nvSpPr>
        <p:spPr>
          <a:xfrm>
            <a:off x="6922465" y="7851209"/>
            <a:ext cx="4374235" cy="1153663"/>
          </a:xfrm>
          <a:prstGeom prst="rect">
            <a:avLst/>
          </a:prstGeom>
        </p:spPr>
        <p:txBody>
          <a:bodyPr lIns="0" tIns="0" rIns="0" bIns="0" rtlCol="0" anchor="t">
            <a:spAutoFit/>
          </a:bodyPr>
          <a:lstStyle/>
          <a:p>
            <a:pPr>
              <a:lnSpc>
                <a:spcPts val="3079"/>
              </a:lnSpc>
            </a:pPr>
            <a:r>
              <a:rPr lang="en-US" sz="2199">
                <a:solidFill>
                  <a:srgbClr val="4A9D75"/>
                </a:solidFill>
                <a:latin typeface="Open Sauce"/>
              </a:rPr>
              <a:t>Technology and health care work hand in hand to provide</a:t>
            </a:r>
          </a:p>
          <a:p>
            <a:pPr>
              <a:lnSpc>
                <a:spcPts val="3079"/>
              </a:lnSpc>
              <a:spcBef>
                <a:spcPct val="0"/>
              </a:spcBef>
            </a:pPr>
            <a:r>
              <a:rPr lang="en-US" sz="2200">
                <a:solidFill>
                  <a:srgbClr val="4A9D75"/>
                </a:solidFill>
                <a:latin typeface="Open Sauce"/>
              </a:rPr>
              <a:t>the best care for patients</a:t>
            </a:r>
          </a:p>
        </p:txBody>
      </p:sp>
      <p:sp>
        <p:nvSpPr>
          <p:cNvPr id="7" name="TextBox 7"/>
          <p:cNvSpPr txBox="1"/>
          <p:nvPr/>
        </p:nvSpPr>
        <p:spPr>
          <a:xfrm>
            <a:off x="6922465" y="6131398"/>
            <a:ext cx="4374235" cy="1471665"/>
          </a:xfrm>
          <a:prstGeom prst="rect">
            <a:avLst/>
          </a:prstGeom>
        </p:spPr>
        <p:txBody>
          <a:bodyPr lIns="0" tIns="0" rIns="0" bIns="0" rtlCol="0" anchor="t">
            <a:spAutoFit/>
          </a:bodyPr>
          <a:lstStyle/>
          <a:p>
            <a:pPr>
              <a:lnSpc>
                <a:spcPts val="3920"/>
              </a:lnSpc>
              <a:spcBef>
                <a:spcPct val="0"/>
              </a:spcBef>
            </a:pPr>
            <a:r>
              <a:rPr lang="en-US" sz="2800">
                <a:solidFill>
                  <a:srgbClr val="4A9D75"/>
                </a:solidFill>
                <a:latin typeface="Open Sauce Bold"/>
              </a:rPr>
              <a:t>The latest technology that is convenient and fast</a:t>
            </a:r>
          </a:p>
        </p:txBody>
      </p:sp>
      <p:sp>
        <p:nvSpPr>
          <p:cNvPr id="8" name="TextBox 8"/>
          <p:cNvSpPr txBox="1"/>
          <p:nvPr/>
        </p:nvSpPr>
        <p:spPr>
          <a:xfrm>
            <a:off x="6922465" y="5181600"/>
            <a:ext cx="4374235" cy="720703"/>
          </a:xfrm>
          <a:prstGeom prst="rect">
            <a:avLst/>
          </a:prstGeom>
        </p:spPr>
        <p:txBody>
          <a:bodyPr lIns="0" tIns="0" rIns="0" bIns="0" rtlCol="0" anchor="t">
            <a:spAutoFit/>
          </a:bodyPr>
          <a:lstStyle/>
          <a:p>
            <a:pPr>
              <a:lnSpc>
                <a:spcPts val="5500"/>
              </a:lnSpc>
            </a:pPr>
            <a:r>
              <a:rPr lang="en-US" sz="5000" spc="-50">
                <a:solidFill>
                  <a:srgbClr val="4A9D75"/>
                </a:solidFill>
                <a:latin typeface="Open Sauce Bold"/>
              </a:rPr>
              <a:t>02</a:t>
            </a:r>
          </a:p>
        </p:txBody>
      </p:sp>
      <p:sp>
        <p:nvSpPr>
          <p:cNvPr id="9" name="TextBox 9"/>
          <p:cNvSpPr txBox="1"/>
          <p:nvPr/>
        </p:nvSpPr>
        <p:spPr>
          <a:xfrm>
            <a:off x="12437440" y="7860734"/>
            <a:ext cx="4443071" cy="753745"/>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Patients should get the best care in the best possible setting</a:t>
            </a:r>
          </a:p>
        </p:txBody>
      </p:sp>
      <p:sp>
        <p:nvSpPr>
          <p:cNvPr id="10" name="TextBox 10"/>
          <p:cNvSpPr txBox="1"/>
          <p:nvPr/>
        </p:nvSpPr>
        <p:spPr>
          <a:xfrm>
            <a:off x="12437440" y="6121895"/>
            <a:ext cx="4443071" cy="1057275"/>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Better patient experience</a:t>
            </a:r>
          </a:p>
        </p:txBody>
      </p:sp>
      <p:sp>
        <p:nvSpPr>
          <p:cNvPr id="11" name="TextBox 11"/>
          <p:cNvSpPr txBox="1"/>
          <p:nvPr/>
        </p:nvSpPr>
        <p:spPr>
          <a:xfrm>
            <a:off x="12437440" y="5181600"/>
            <a:ext cx="4443071" cy="720725"/>
          </a:xfrm>
          <a:prstGeom prst="rect">
            <a:avLst/>
          </a:prstGeom>
        </p:spPr>
        <p:txBody>
          <a:bodyPr lIns="0" tIns="0" rIns="0" bIns="0" rtlCol="0" anchor="t">
            <a:spAutoFit/>
          </a:bodyPr>
          <a:lstStyle/>
          <a:p>
            <a:pPr>
              <a:lnSpc>
                <a:spcPts val="5500"/>
              </a:lnSpc>
            </a:pPr>
            <a:r>
              <a:rPr lang="en-US" sz="5000" spc="-50">
                <a:solidFill>
                  <a:srgbClr val="4A9D75"/>
                </a:solidFill>
                <a:latin typeface="Open Sauce Bold"/>
              </a:rPr>
              <a:t>03</a:t>
            </a:r>
          </a:p>
        </p:txBody>
      </p:sp>
      <p:sp>
        <p:nvSpPr>
          <p:cNvPr id="12" name="AutoShape 12"/>
          <p:cNvSpPr/>
          <p:nvPr/>
        </p:nvSpPr>
        <p:spPr>
          <a:xfrm>
            <a:off x="0" y="4024649"/>
            <a:ext cx="18288000" cy="0"/>
          </a:xfrm>
          <a:prstGeom prst="line">
            <a:avLst/>
          </a:prstGeom>
          <a:ln w="9525" cap="rnd">
            <a:solidFill>
              <a:srgbClr val="4A9D75"/>
            </a:solidFill>
            <a:prstDash val="solid"/>
            <a:headEnd type="none" w="sm" len="sm"/>
            <a:tailEnd type="none" w="sm" len="sm"/>
          </a:ln>
        </p:spPr>
      </p:sp>
      <p:pic>
        <p:nvPicPr>
          <p:cNvPr id="13" name="Picture 13"/>
          <p:cNvPicPr>
            <a:picLocks noChangeAspect="1"/>
          </p:cNvPicPr>
          <p:nvPr/>
        </p:nvPicPr>
        <p:blipFill>
          <a:blip r:embed="rId2"/>
          <a:srcRect/>
          <a:stretch>
            <a:fillRect/>
          </a:stretch>
        </p:blipFill>
        <p:spPr>
          <a:xfrm>
            <a:off x="16143621" y="503806"/>
            <a:ext cx="1115679" cy="10497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FFB"/>
        </a:solidFill>
        <a:effectLst/>
      </p:bgPr>
    </p:bg>
    <p:spTree>
      <p:nvGrpSpPr>
        <p:cNvPr id="1" name=""/>
        <p:cNvGrpSpPr/>
        <p:nvPr/>
      </p:nvGrpSpPr>
      <p:grpSpPr>
        <a:xfrm>
          <a:off x="0" y="0"/>
          <a:ext cx="0" cy="0"/>
          <a:chOff x="0" y="0"/>
          <a:chExt cx="0" cy="0"/>
        </a:xfrm>
      </p:grpSpPr>
      <p:sp>
        <p:nvSpPr>
          <p:cNvPr id="2" name="AutoShape 2"/>
          <p:cNvSpPr/>
          <p:nvPr/>
        </p:nvSpPr>
        <p:spPr>
          <a:xfrm>
            <a:off x="0" y="1824831"/>
            <a:ext cx="18288000" cy="0"/>
          </a:xfrm>
          <a:prstGeom prst="line">
            <a:avLst/>
          </a:prstGeom>
          <a:ln w="9525" cap="rnd">
            <a:solidFill>
              <a:srgbClr val="4A9D75"/>
            </a:solidFill>
            <a:prstDash val="solid"/>
            <a:headEnd type="none" w="sm" len="sm"/>
            <a:tailEnd type="none" w="sm" len="sm"/>
          </a:ln>
        </p:spPr>
      </p:sp>
      <p:pic>
        <p:nvPicPr>
          <p:cNvPr id="3" name="Picture 3"/>
          <p:cNvPicPr>
            <a:picLocks noChangeAspect="1"/>
          </p:cNvPicPr>
          <p:nvPr/>
        </p:nvPicPr>
        <p:blipFill>
          <a:blip r:embed="rId2"/>
          <a:srcRect l="6486" r="6486"/>
          <a:stretch>
            <a:fillRect/>
          </a:stretch>
        </p:blipFill>
        <p:spPr>
          <a:xfrm>
            <a:off x="7480667" y="2742422"/>
            <a:ext cx="3796515" cy="2908300"/>
          </a:xfrm>
          <a:prstGeom prst="rect">
            <a:avLst/>
          </a:prstGeom>
        </p:spPr>
      </p:pic>
      <p:pic>
        <p:nvPicPr>
          <p:cNvPr id="4" name="Picture 4"/>
          <p:cNvPicPr>
            <a:picLocks noChangeAspect="1"/>
          </p:cNvPicPr>
          <p:nvPr/>
        </p:nvPicPr>
        <p:blipFill>
          <a:blip r:embed="rId3"/>
          <a:srcRect l="19576" r="33641"/>
          <a:stretch>
            <a:fillRect/>
          </a:stretch>
        </p:blipFill>
        <p:spPr>
          <a:xfrm>
            <a:off x="7480667" y="6396872"/>
            <a:ext cx="3796515" cy="3006042"/>
          </a:xfrm>
          <a:prstGeom prst="rect">
            <a:avLst/>
          </a:prstGeom>
        </p:spPr>
      </p:pic>
      <p:pic>
        <p:nvPicPr>
          <p:cNvPr id="5" name="Picture 5"/>
          <p:cNvPicPr>
            <a:picLocks noChangeAspect="1"/>
          </p:cNvPicPr>
          <p:nvPr/>
        </p:nvPicPr>
        <p:blipFill>
          <a:blip r:embed="rId4"/>
          <a:srcRect/>
          <a:stretch>
            <a:fillRect/>
          </a:stretch>
        </p:blipFill>
        <p:spPr>
          <a:xfrm>
            <a:off x="16143621" y="503806"/>
            <a:ext cx="1115679" cy="1049788"/>
          </a:xfrm>
          <a:prstGeom prst="rect">
            <a:avLst/>
          </a:prstGeom>
        </p:spPr>
      </p:pic>
      <p:pic>
        <p:nvPicPr>
          <p:cNvPr id="6" name="Picture 6"/>
          <p:cNvPicPr>
            <a:picLocks noChangeAspect="1"/>
          </p:cNvPicPr>
          <p:nvPr/>
        </p:nvPicPr>
        <p:blipFill>
          <a:blip r:embed="rId5"/>
          <a:srcRect l="10807" r="10807"/>
          <a:stretch>
            <a:fillRect/>
          </a:stretch>
        </p:blipFill>
        <p:spPr>
          <a:xfrm>
            <a:off x="1293046" y="6350000"/>
            <a:ext cx="3796515" cy="3099787"/>
          </a:xfrm>
          <a:prstGeom prst="rect">
            <a:avLst/>
          </a:prstGeom>
        </p:spPr>
      </p:pic>
      <p:sp>
        <p:nvSpPr>
          <p:cNvPr id="7" name="TextBox 7"/>
          <p:cNvSpPr txBox="1"/>
          <p:nvPr/>
        </p:nvSpPr>
        <p:spPr>
          <a:xfrm>
            <a:off x="1028700" y="2828147"/>
            <a:ext cx="5385167" cy="2822575"/>
          </a:xfrm>
          <a:prstGeom prst="rect">
            <a:avLst/>
          </a:prstGeom>
        </p:spPr>
        <p:txBody>
          <a:bodyPr lIns="0" tIns="0" rIns="0" bIns="0" rtlCol="0" anchor="t">
            <a:spAutoFit/>
          </a:bodyPr>
          <a:lstStyle/>
          <a:p>
            <a:pPr>
              <a:lnSpc>
                <a:spcPts val="11000"/>
              </a:lnSpc>
            </a:pPr>
            <a:r>
              <a:rPr lang="en-US" sz="10000" spc="-100">
                <a:solidFill>
                  <a:srgbClr val="4A9D75"/>
                </a:solidFill>
                <a:latin typeface="Open Sauce Bold"/>
              </a:rPr>
              <a:t>Target Market</a:t>
            </a:r>
          </a:p>
        </p:txBody>
      </p:sp>
      <p:sp>
        <p:nvSpPr>
          <p:cNvPr id="8" name="TextBox 8"/>
          <p:cNvSpPr txBox="1"/>
          <p:nvPr/>
        </p:nvSpPr>
        <p:spPr>
          <a:xfrm>
            <a:off x="1028700" y="774700"/>
            <a:ext cx="6451967" cy="523875"/>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a:rPr>
              <a:t>Who We Serve</a:t>
            </a:r>
          </a:p>
        </p:txBody>
      </p:sp>
      <p:grpSp>
        <p:nvGrpSpPr>
          <p:cNvPr id="9" name="Group 9"/>
          <p:cNvGrpSpPr/>
          <p:nvPr/>
        </p:nvGrpSpPr>
        <p:grpSpPr>
          <a:xfrm>
            <a:off x="11827840" y="2742422"/>
            <a:ext cx="5431460" cy="1763758"/>
            <a:chOff x="0" y="0"/>
            <a:chExt cx="7241947" cy="2351677"/>
          </a:xfrm>
        </p:grpSpPr>
        <p:sp>
          <p:nvSpPr>
            <p:cNvPr id="10" name="TextBox 10"/>
            <p:cNvSpPr txBox="1"/>
            <p:nvPr/>
          </p:nvSpPr>
          <p:spPr>
            <a:xfrm>
              <a:off x="0" y="835685"/>
              <a:ext cx="7241947" cy="1515992"/>
            </a:xfrm>
            <a:prstGeom prst="rect">
              <a:avLst/>
            </a:prstGeom>
          </p:spPr>
          <p:txBody>
            <a:bodyPr lIns="0" tIns="0" rIns="0" bIns="0" rtlCol="0" anchor="t">
              <a:spAutoFit/>
            </a:bodyPr>
            <a:lstStyle/>
            <a:p>
              <a:pPr algn="just">
                <a:lnSpc>
                  <a:spcPts val="3079"/>
                </a:lnSpc>
                <a:spcBef>
                  <a:spcPct val="0"/>
                </a:spcBef>
              </a:pPr>
              <a:r>
                <a:rPr lang="en-US" sz="2200">
                  <a:solidFill>
                    <a:srgbClr val="4A9D75"/>
                  </a:solidFill>
                  <a:latin typeface="Open Sauce"/>
                </a:rPr>
                <a:t>Android users with an age range of 13-30 years. However we still accept people above those age.</a:t>
              </a:r>
            </a:p>
          </p:txBody>
        </p:sp>
        <p:sp>
          <p:nvSpPr>
            <p:cNvPr id="11" name="TextBox 11"/>
            <p:cNvSpPr txBox="1"/>
            <p:nvPr/>
          </p:nvSpPr>
          <p:spPr>
            <a:xfrm>
              <a:off x="0" y="-66675"/>
              <a:ext cx="7241947" cy="676275"/>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Android User Teenager</a:t>
              </a:r>
            </a:p>
          </p:txBody>
        </p:sp>
      </p:grpSp>
      <p:grpSp>
        <p:nvGrpSpPr>
          <p:cNvPr id="12" name="Group 12"/>
          <p:cNvGrpSpPr/>
          <p:nvPr/>
        </p:nvGrpSpPr>
        <p:grpSpPr>
          <a:xfrm>
            <a:off x="11827840" y="6350000"/>
            <a:ext cx="5431460" cy="1373233"/>
            <a:chOff x="0" y="0"/>
            <a:chExt cx="7241947" cy="1830977"/>
          </a:xfrm>
        </p:grpSpPr>
        <p:sp>
          <p:nvSpPr>
            <p:cNvPr id="13" name="TextBox 13"/>
            <p:cNvSpPr txBox="1"/>
            <p:nvPr/>
          </p:nvSpPr>
          <p:spPr>
            <a:xfrm>
              <a:off x="0" y="835627"/>
              <a:ext cx="7241947" cy="995351"/>
            </a:xfrm>
            <a:prstGeom prst="rect">
              <a:avLst/>
            </a:prstGeom>
          </p:spPr>
          <p:txBody>
            <a:bodyPr lIns="0" tIns="0" rIns="0" bIns="0" rtlCol="0" anchor="t">
              <a:spAutoFit/>
            </a:bodyPr>
            <a:lstStyle/>
            <a:p>
              <a:pPr>
                <a:lnSpc>
                  <a:spcPts val="3079"/>
                </a:lnSpc>
                <a:spcBef>
                  <a:spcPct val="0"/>
                </a:spcBef>
              </a:pPr>
              <a:r>
                <a:rPr lang="en-US" sz="2200">
                  <a:solidFill>
                    <a:srgbClr val="4A9D75"/>
                  </a:solidFill>
                  <a:latin typeface="Open Sauce"/>
                </a:rPr>
                <a:t>People who likes to prioritize their health including skin and appearence </a:t>
              </a:r>
            </a:p>
          </p:txBody>
        </p:sp>
        <p:sp>
          <p:nvSpPr>
            <p:cNvPr id="14" name="TextBox 14"/>
            <p:cNvSpPr txBox="1"/>
            <p:nvPr/>
          </p:nvSpPr>
          <p:spPr>
            <a:xfrm>
              <a:off x="0" y="-66675"/>
              <a:ext cx="7241947" cy="676216"/>
            </a:xfrm>
            <a:prstGeom prst="rect">
              <a:avLst/>
            </a:prstGeom>
          </p:spPr>
          <p:txBody>
            <a:bodyPr lIns="0" tIns="0" rIns="0" bIns="0" rtlCol="0" anchor="t">
              <a:spAutoFit/>
            </a:bodyPr>
            <a:lstStyle/>
            <a:p>
              <a:pPr>
                <a:lnSpc>
                  <a:spcPts val="4200"/>
                </a:lnSpc>
                <a:spcBef>
                  <a:spcPct val="0"/>
                </a:spcBef>
              </a:pPr>
              <a:r>
                <a:rPr lang="en-US" sz="3000">
                  <a:solidFill>
                    <a:srgbClr val="4A9D75"/>
                  </a:solidFill>
                  <a:latin typeface="Open Sauce Bold"/>
                </a:rPr>
                <a:t>Healthy People Community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1142</Words>
  <Application>Microsoft Office PowerPoint</Application>
  <PresentationFormat>Custom</PresentationFormat>
  <Paragraphs>272</Paragraphs>
  <Slides>36</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Open Sans Light Bold</vt:lpstr>
      <vt:lpstr>Open Sans Bold</vt:lpstr>
      <vt:lpstr>Arimo</vt:lpstr>
      <vt:lpstr>Open Sans Light</vt:lpstr>
      <vt:lpstr>Calibri</vt:lpstr>
      <vt:lpstr>Open Sans</vt:lpstr>
      <vt:lpstr>Open Sauce Bold</vt:lpstr>
      <vt:lpstr>Arial</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Draft C22-PS236-Skinsis Presentation</dc:title>
  <cp:lastModifiedBy>I Komang Pande Prajadhita</cp:lastModifiedBy>
  <cp:revision>3</cp:revision>
  <dcterms:created xsi:type="dcterms:W3CDTF">2006-08-16T00:00:00Z</dcterms:created>
  <dcterms:modified xsi:type="dcterms:W3CDTF">2022-06-20T06:05:55Z</dcterms:modified>
  <dc:identifier>DAFDT8Kz-hg</dc:identifier>
</cp:coreProperties>
</file>